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86" r:id="rId6"/>
    <p:sldId id="287" r:id="rId7"/>
    <p:sldId id="285" r:id="rId8"/>
    <p:sldId id="288" r:id="rId9"/>
    <p:sldId id="289" r:id="rId10"/>
    <p:sldId id="290" r:id="rId11"/>
    <p:sldId id="291" r:id="rId12"/>
    <p:sldId id="293" r:id="rId13"/>
    <p:sldId id="295" r:id="rId14"/>
    <p:sldId id="296" r:id="rId15"/>
    <p:sldId id="297" r:id="rId16"/>
    <p:sldId id="301" r:id="rId17"/>
    <p:sldId id="298" r:id="rId18"/>
    <p:sldId id="300" r:id="rId19"/>
    <p:sldId id="302" r:id="rId20"/>
    <p:sldId id="303" r:id="rId21"/>
    <p:sldId id="304" r:id="rId22"/>
    <p:sldId id="305" r:id="rId23"/>
    <p:sldId id="306" r:id="rId24"/>
    <p:sldId id="308" r:id="rId25"/>
    <p:sldId id="309" r:id="rId26"/>
    <p:sldId id="310" r:id="rId27"/>
    <p:sldId id="292" r:id="rId28"/>
    <p:sldId id="3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F0FEA-1C74-4DFE-8A46-56A6D8D1B5FC}" v="94" dt="2020-01-21T14:59:12.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Farrell" userId="4e41c1b1-0391-46ab-be94-3406e46e7def" providerId="ADAL" clId="{6F9F0FEA-1C74-4DFE-8A46-56A6D8D1B5FC}"/>
    <pc:docChg chg="custSel addSld delSld modSld sldOrd">
      <pc:chgData name="Catherine Farrell" userId="4e41c1b1-0391-46ab-be94-3406e46e7def" providerId="ADAL" clId="{6F9F0FEA-1C74-4DFE-8A46-56A6D8D1B5FC}" dt="2020-01-21T13:55:34.102" v="790"/>
      <pc:docMkLst>
        <pc:docMk/>
      </pc:docMkLst>
      <pc:sldChg chg="modSp">
        <pc:chgData name="Catherine Farrell" userId="4e41c1b1-0391-46ab-be94-3406e46e7def" providerId="ADAL" clId="{6F9F0FEA-1C74-4DFE-8A46-56A6D8D1B5FC}" dt="2020-01-20T14:48:25.844" v="584" actId="20577"/>
        <pc:sldMkLst>
          <pc:docMk/>
          <pc:sldMk cId="2076065134" sldId="285"/>
        </pc:sldMkLst>
        <pc:spChg chg="mod">
          <ac:chgData name="Catherine Farrell" userId="4e41c1b1-0391-46ab-be94-3406e46e7def" providerId="ADAL" clId="{6F9F0FEA-1C74-4DFE-8A46-56A6D8D1B5FC}" dt="2020-01-20T14:48:25.844" v="584" actId="20577"/>
          <ac:spMkLst>
            <pc:docMk/>
            <pc:sldMk cId="2076065134" sldId="285"/>
            <ac:spMk id="3" creationId="{F67F4D98-1620-4C58-BF97-4D352B167928}"/>
          </ac:spMkLst>
        </pc:spChg>
      </pc:sldChg>
      <pc:sldChg chg="modSp modAnim">
        <pc:chgData name="Catherine Farrell" userId="4e41c1b1-0391-46ab-be94-3406e46e7def" providerId="ADAL" clId="{6F9F0FEA-1C74-4DFE-8A46-56A6D8D1B5FC}" dt="2020-01-21T13:47:26.707" v="586"/>
        <pc:sldMkLst>
          <pc:docMk/>
          <pc:sldMk cId="883074154" sldId="286"/>
        </pc:sldMkLst>
        <pc:spChg chg="mod">
          <ac:chgData name="Catherine Farrell" userId="4e41c1b1-0391-46ab-be94-3406e46e7def" providerId="ADAL" clId="{6F9F0FEA-1C74-4DFE-8A46-56A6D8D1B5FC}" dt="2020-01-20T14:47:05.819" v="485" actId="20577"/>
          <ac:spMkLst>
            <pc:docMk/>
            <pc:sldMk cId="883074154" sldId="286"/>
            <ac:spMk id="3" creationId="{F67F4D98-1620-4C58-BF97-4D352B167928}"/>
          </ac:spMkLst>
        </pc:spChg>
      </pc:sldChg>
      <pc:sldChg chg="modSp">
        <pc:chgData name="Catherine Farrell" userId="4e41c1b1-0391-46ab-be94-3406e46e7def" providerId="ADAL" clId="{6F9F0FEA-1C74-4DFE-8A46-56A6D8D1B5FC}" dt="2020-01-20T14:47:22.809" v="496" actId="6549"/>
        <pc:sldMkLst>
          <pc:docMk/>
          <pc:sldMk cId="4133670727" sldId="287"/>
        </pc:sldMkLst>
        <pc:spChg chg="mod">
          <ac:chgData name="Catherine Farrell" userId="4e41c1b1-0391-46ab-be94-3406e46e7def" providerId="ADAL" clId="{6F9F0FEA-1C74-4DFE-8A46-56A6D8D1B5FC}" dt="2020-01-20T14:47:22.809" v="496" actId="6549"/>
          <ac:spMkLst>
            <pc:docMk/>
            <pc:sldMk cId="4133670727" sldId="287"/>
            <ac:spMk id="3" creationId="{F67F4D98-1620-4C58-BF97-4D352B167928}"/>
          </ac:spMkLst>
        </pc:spChg>
      </pc:sldChg>
      <pc:sldChg chg="modSp modAnim">
        <pc:chgData name="Catherine Farrell" userId="4e41c1b1-0391-46ab-be94-3406e46e7def" providerId="ADAL" clId="{6F9F0FEA-1C74-4DFE-8A46-56A6D8D1B5FC}" dt="2020-01-21T13:55:34.102" v="790"/>
        <pc:sldMkLst>
          <pc:docMk/>
          <pc:sldMk cId="2085356301" sldId="288"/>
        </pc:sldMkLst>
        <pc:spChg chg="mod">
          <ac:chgData name="Catherine Farrell" userId="4e41c1b1-0391-46ab-be94-3406e46e7def" providerId="ADAL" clId="{6F9F0FEA-1C74-4DFE-8A46-56A6D8D1B5FC}" dt="2020-01-21T13:49:32.078" v="740" actId="14100"/>
          <ac:spMkLst>
            <pc:docMk/>
            <pc:sldMk cId="2085356301" sldId="288"/>
            <ac:spMk id="3" creationId="{F67F4D98-1620-4C58-BF97-4D352B167928}"/>
          </ac:spMkLst>
        </pc:spChg>
      </pc:sldChg>
      <pc:sldChg chg="modSp">
        <pc:chgData name="Catherine Farrell" userId="4e41c1b1-0391-46ab-be94-3406e46e7def" providerId="ADAL" clId="{6F9F0FEA-1C74-4DFE-8A46-56A6D8D1B5FC}" dt="2020-01-17T12:32:36.078" v="261" actId="1076"/>
        <pc:sldMkLst>
          <pc:docMk/>
          <pc:sldMk cId="725053962" sldId="289"/>
        </pc:sldMkLst>
        <pc:spChg chg="mod">
          <ac:chgData name="Catherine Farrell" userId="4e41c1b1-0391-46ab-be94-3406e46e7def" providerId="ADAL" clId="{6F9F0FEA-1C74-4DFE-8A46-56A6D8D1B5FC}" dt="2020-01-17T12:30:32.944" v="236" actId="20577"/>
          <ac:spMkLst>
            <pc:docMk/>
            <pc:sldMk cId="725053962" sldId="289"/>
            <ac:spMk id="2" creationId="{14FF963B-66AB-47FC-A1E9-AB9DA8B82BE8}"/>
          </ac:spMkLst>
        </pc:spChg>
        <pc:spChg chg="mod">
          <ac:chgData name="Catherine Farrell" userId="4e41c1b1-0391-46ab-be94-3406e46e7def" providerId="ADAL" clId="{6F9F0FEA-1C74-4DFE-8A46-56A6D8D1B5FC}" dt="2020-01-17T12:31:48.799" v="255" actId="20577"/>
          <ac:spMkLst>
            <pc:docMk/>
            <pc:sldMk cId="725053962" sldId="289"/>
            <ac:spMk id="3" creationId="{F67F4D98-1620-4C58-BF97-4D352B167928}"/>
          </ac:spMkLst>
        </pc:spChg>
        <pc:spChg chg="mod">
          <ac:chgData name="Catherine Farrell" userId="4e41c1b1-0391-46ab-be94-3406e46e7def" providerId="ADAL" clId="{6F9F0FEA-1C74-4DFE-8A46-56A6D8D1B5FC}" dt="2020-01-17T12:32:26.325" v="260" actId="1076"/>
          <ac:spMkLst>
            <pc:docMk/>
            <pc:sldMk cId="725053962" sldId="289"/>
            <ac:spMk id="7" creationId="{AE4CE4CC-29BE-4D57-A7DC-ABA6583DF176}"/>
          </ac:spMkLst>
        </pc:spChg>
        <pc:spChg chg="mod">
          <ac:chgData name="Catherine Farrell" userId="4e41c1b1-0391-46ab-be94-3406e46e7def" providerId="ADAL" clId="{6F9F0FEA-1C74-4DFE-8A46-56A6D8D1B5FC}" dt="2020-01-17T12:32:36.078" v="261" actId="1076"/>
          <ac:spMkLst>
            <pc:docMk/>
            <pc:sldMk cId="725053962" sldId="289"/>
            <ac:spMk id="8" creationId="{D2FCFB97-8776-4772-83C9-DE6398524408}"/>
          </ac:spMkLst>
        </pc:spChg>
      </pc:sldChg>
      <pc:sldChg chg="modSp">
        <pc:chgData name="Catherine Farrell" userId="4e41c1b1-0391-46ab-be94-3406e46e7def" providerId="ADAL" clId="{6F9F0FEA-1C74-4DFE-8A46-56A6D8D1B5FC}" dt="2020-01-21T13:49:58.880" v="787" actId="20577"/>
        <pc:sldMkLst>
          <pc:docMk/>
          <pc:sldMk cId="693017667" sldId="290"/>
        </pc:sldMkLst>
        <pc:spChg chg="mod">
          <ac:chgData name="Catherine Farrell" userId="4e41c1b1-0391-46ab-be94-3406e46e7def" providerId="ADAL" clId="{6F9F0FEA-1C74-4DFE-8A46-56A6D8D1B5FC}" dt="2020-01-17T12:32:50.582" v="276" actId="20577"/>
          <ac:spMkLst>
            <pc:docMk/>
            <pc:sldMk cId="693017667" sldId="290"/>
            <ac:spMk id="2" creationId="{14FF963B-66AB-47FC-A1E9-AB9DA8B82BE8}"/>
          </ac:spMkLst>
        </pc:spChg>
        <pc:spChg chg="mod">
          <ac:chgData name="Catherine Farrell" userId="4e41c1b1-0391-46ab-be94-3406e46e7def" providerId="ADAL" clId="{6F9F0FEA-1C74-4DFE-8A46-56A6D8D1B5FC}" dt="2020-01-21T13:49:58.880" v="787" actId="20577"/>
          <ac:spMkLst>
            <pc:docMk/>
            <pc:sldMk cId="693017667" sldId="290"/>
            <ac:spMk id="3" creationId="{F67F4D98-1620-4C58-BF97-4D352B167928}"/>
          </ac:spMkLst>
        </pc:spChg>
      </pc:sldChg>
      <pc:sldChg chg="modSp">
        <pc:chgData name="Catherine Farrell" userId="4e41c1b1-0391-46ab-be94-3406e46e7def" providerId="ADAL" clId="{6F9F0FEA-1C74-4DFE-8A46-56A6D8D1B5FC}" dt="2020-01-17T12:34:32.990" v="334" actId="1076"/>
        <pc:sldMkLst>
          <pc:docMk/>
          <pc:sldMk cId="2301720616" sldId="291"/>
        </pc:sldMkLst>
        <pc:spChg chg="mod">
          <ac:chgData name="Catherine Farrell" userId="4e41c1b1-0391-46ab-be94-3406e46e7def" providerId="ADAL" clId="{6F9F0FEA-1C74-4DFE-8A46-56A6D8D1B5FC}" dt="2020-01-17T12:34:20.733" v="331" actId="1076"/>
          <ac:spMkLst>
            <pc:docMk/>
            <pc:sldMk cId="2301720616" sldId="291"/>
            <ac:spMk id="6" creationId="{7741AC51-35EE-468F-B8E9-C4AEF1C6014A}"/>
          </ac:spMkLst>
        </pc:spChg>
        <pc:picChg chg="mod">
          <ac:chgData name="Catherine Farrell" userId="4e41c1b1-0391-46ab-be94-3406e46e7def" providerId="ADAL" clId="{6F9F0FEA-1C74-4DFE-8A46-56A6D8D1B5FC}" dt="2020-01-17T12:34:32.990" v="334" actId="1076"/>
          <ac:picMkLst>
            <pc:docMk/>
            <pc:sldMk cId="2301720616" sldId="291"/>
            <ac:picMk id="7" creationId="{F6B15706-9B17-4D8F-89B3-BF0DDA95BF9C}"/>
          </ac:picMkLst>
        </pc:picChg>
      </pc:sldChg>
      <pc:sldChg chg="modSp">
        <pc:chgData name="Catherine Farrell" userId="4e41c1b1-0391-46ab-be94-3406e46e7def" providerId="ADAL" clId="{6F9F0FEA-1C74-4DFE-8A46-56A6D8D1B5FC}" dt="2020-01-21T13:50:35.658" v="789" actId="14100"/>
        <pc:sldMkLst>
          <pc:docMk/>
          <pc:sldMk cId="209596923" sldId="293"/>
        </pc:sldMkLst>
        <pc:spChg chg="mod">
          <ac:chgData name="Catherine Farrell" userId="4e41c1b1-0391-46ab-be94-3406e46e7def" providerId="ADAL" clId="{6F9F0FEA-1C74-4DFE-8A46-56A6D8D1B5FC}" dt="2020-01-17T11:41:10.608" v="0" actId="1076"/>
          <ac:spMkLst>
            <pc:docMk/>
            <pc:sldMk cId="209596923" sldId="293"/>
            <ac:spMk id="4" creationId="{52034527-F801-4ADC-A421-2AC6755CB468}"/>
          </ac:spMkLst>
        </pc:spChg>
        <pc:picChg chg="mod">
          <ac:chgData name="Catherine Farrell" userId="4e41c1b1-0391-46ab-be94-3406e46e7def" providerId="ADAL" clId="{6F9F0FEA-1C74-4DFE-8A46-56A6D8D1B5FC}" dt="2020-01-21T13:50:35.658" v="789" actId="14100"/>
          <ac:picMkLst>
            <pc:docMk/>
            <pc:sldMk cId="209596923" sldId="293"/>
            <ac:picMk id="2" creationId="{31D4A728-5AE0-4F27-B8C6-8DBC054B58B6}"/>
          </ac:picMkLst>
        </pc:picChg>
        <pc:picChg chg="mod">
          <ac:chgData name="Catherine Farrell" userId="4e41c1b1-0391-46ab-be94-3406e46e7def" providerId="ADAL" clId="{6F9F0FEA-1C74-4DFE-8A46-56A6D8D1B5FC}" dt="2020-01-17T11:41:17.648" v="1" actId="14100"/>
          <ac:picMkLst>
            <pc:docMk/>
            <pc:sldMk cId="209596923" sldId="293"/>
            <ac:picMk id="3" creationId="{4652768F-04CA-4AA6-AB83-7713DF7CBCC8}"/>
          </ac:picMkLst>
        </pc:picChg>
        <pc:picChg chg="mod">
          <ac:chgData name="Catherine Farrell" userId="4e41c1b1-0391-46ab-be94-3406e46e7def" providerId="ADAL" clId="{6F9F0FEA-1C74-4DFE-8A46-56A6D8D1B5FC}" dt="2020-01-21T13:50:31.549" v="788" actId="1076"/>
          <ac:picMkLst>
            <pc:docMk/>
            <pc:sldMk cId="209596923" sldId="293"/>
            <ac:picMk id="5" creationId="{1DBDEEBE-18B2-4A87-AE7B-8E381B445950}"/>
          </ac:picMkLst>
        </pc:picChg>
      </pc:sldChg>
      <pc:sldChg chg="modSp">
        <pc:chgData name="Catherine Farrell" userId="4e41c1b1-0391-46ab-be94-3406e46e7def" providerId="ADAL" clId="{6F9F0FEA-1C74-4DFE-8A46-56A6D8D1B5FC}" dt="2020-01-17T11:41:26.121" v="2" actId="14100"/>
        <pc:sldMkLst>
          <pc:docMk/>
          <pc:sldMk cId="3549497822" sldId="296"/>
        </pc:sldMkLst>
        <pc:picChg chg="mod">
          <ac:chgData name="Catherine Farrell" userId="4e41c1b1-0391-46ab-be94-3406e46e7def" providerId="ADAL" clId="{6F9F0FEA-1C74-4DFE-8A46-56A6D8D1B5FC}" dt="2020-01-17T11:41:26.121" v="2" actId="14100"/>
          <ac:picMkLst>
            <pc:docMk/>
            <pc:sldMk cId="3549497822" sldId="296"/>
            <ac:picMk id="5" creationId="{18AB1FCC-AAB0-4A30-B7DE-5A353FA7018C}"/>
          </ac:picMkLst>
        </pc:picChg>
      </pc:sldChg>
      <pc:sldChg chg="addSp modSp add ord">
        <pc:chgData name="Catherine Farrell" userId="4e41c1b1-0391-46ab-be94-3406e46e7def" providerId="ADAL" clId="{6F9F0FEA-1C74-4DFE-8A46-56A6D8D1B5FC}" dt="2020-01-17T11:48:22.249" v="66"/>
        <pc:sldMkLst>
          <pc:docMk/>
          <pc:sldMk cId="2792125130" sldId="297"/>
        </pc:sldMkLst>
        <pc:spChg chg="mod">
          <ac:chgData name="Catherine Farrell" userId="4e41c1b1-0391-46ab-be94-3406e46e7def" providerId="ADAL" clId="{6F9F0FEA-1C74-4DFE-8A46-56A6D8D1B5FC}" dt="2020-01-17T11:42:06.888" v="27" actId="1076"/>
          <ac:spMkLst>
            <pc:docMk/>
            <pc:sldMk cId="2792125130" sldId="297"/>
            <ac:spMk id="2" creationId="{4D4BA577-D046-41F4-B814-353E825F7799}"/>
          </ac:spMkLst>
        </pc:spChg>
        <pc:picChg chg="add mod">
          <ac:chgData name="Catherine Farrell" userId="4e41c1b1-0391-46ab-be94-3406e46e7def" providerId="ADAL" clId="{6F9F0FEA-1C74-4DFE-8A46-56A6D8D1B5FC}" dt="2020-01-17T11:41:52.688" v="7" actId="14100"/>
          <ac:picMkLst>
            <pc:docMk/>
            <pc:sldMk cId="2792125130" sldId="297"/>
            <ac:picMk id="3" creationId="{323B53DF-D4B3-4A43-9DAA-C86C04B5357F}"/>
          </ac:picMkLst>
        </pc:picChg>
        <pc:picChg chg="add mod">
          <ac:chgData name="Catherine Farrell" userId="4e41c1b1-0391-46ab-be94-3406e46e7def" providerId="ADAL" clId="{6F9F0FEA-1C74-4DFE-8A46-56A6D8D1B5FC}" dt="2020-01-17T11:42:29.440" v="32" actId="1076"/>
          <ac:picMkLst>
            <pc:docMk/>
            <pc:sldMk cId="2792125130" sldId="297"/>
            <ac:picMk id="4" creationId="{7F9DC227-7A7F-4F91-B619-7F96210F0A3D}"/>
          </ac:picMkLst>
        </pc:picChg>
        <pc:picChg chg="add mod">
          <ac:chgData name="Catherine Farrell" userId="4e41c1b1-0391-46ab-be94-3406e46e7def" providerId="ADAL" clId="{6F9F0FEA-1C74-4DFE-8A46-56A6D8D1B5FC}" dt="2020-01-17T11:42:48.720" v="37" actId="14100"/>
          <ac:picMkLst>
            <pc:docMk/>
            <pc:sldMk cId="2792125130" sldId="297"/>
            <ac:picMk id="5" creationId="{9B212182-C62E-4787-9885-ABF43073D573}"/>
          </ac:picMkLst>
        </pc:picChg>
      </pc:sldChg>
      <pc:sldChg chg="modSp del">
        <pc:chgData name="Catherine Farrell" userId="4e41c1b1-0391-46ab-be94-3406e46e7def" providerId="ADAL" clId="{6F9F0FEA-1C74-4DFE-8A46-56A6D8D1B5FC}" dt="2020-01-17T11:50:03.345" v="74" actId="1076"/>
        <pc:sldMkLst>
          <pc:docMk/>
          <pc:sldMk cId="639713164" sldId="298"/>
        </pc:sldMkLst>
        <pc:spChg chg="mod">
          <ac:chgData name="Catherine Farrell" userId="4e41c1b1-0391-46ab-be94-3406e46e7def" providerId="ADAL" clId="{6F9F0FEA-1C74-4DFE-8A46-56A6D8D1B5FC}" dt="2020-01-17T11:49:49.732" v="72" actId="207"/>
          <ac:spMkLst>
            <pc:docMk/>
            <pc:sldMk cId="639713164" sldId="298"/>
            <ac:spMk id="4" creationId="{00000000-0000-0000-0000-000000000000}"/>
          </ac:spMkLst>
        </pc:spChg>
        <pc:spChg chg="mod">
          <ac:chgData name="Catherine Farrell" userId="4e41c1b1-0391-46ab-be94-3406e46e7def" providerId="ADAL" clId="{6F9F0FEA-1C74-4DFE-8A46-56A6D8D1B5FC}" dt="2020-01-17T11:49:49.732" v="72" actId="207"/>
          <ac:spMkLst>
            <pc:docMk/>
            <pc:sldMk cId="639713164" sldId="298"/>
            <ac:spMk id="9" creationId="{00000000-0000-0000-0000-000000000000}"/>
          </ac:spMkLst>
        </pc:spChg>
        <pc:spChg chg="mod">
          <ac:chgData name="Catherine Farrell" userId="4e41c1b1-0391-46ab-be94-3406e46e7def" providerId="ADAL" clId="{6F9F0FEA-1C74-4DFE-8A46-56A6D8D1B5FC}" dt="2020-01-17T11:49:49.732" v="72" actId="207"/>
          <ac:spMkLst>
            <pc:docMk/>
            <pc:sldMk cId="639713164" sldId="298"/>
            <ac:spMk id="10" creationId="{00000000-0000-0000-0000-000000000000}"/>
          </ac:spMkLst>
        </pc:spChg>
        <pc:spChg chg="mod">
          <ac:chgData name="Catherine Farrell" userId="4e41c1b1-0391-46ab-be94-3406e46e7def" providerId="ADAL" clId="{6F9F0FEA-1C74-4DFE-8A46-56A6D8D1B5FC}" dt="2020-01-17T11:49:49.732" v="72" actId="207"/>
          <ac:spMkLst>
            <pc:docMk/>
            <pc:sldMk cId="639713164" sldId="298"/>
            <ac:spMk id="11" creationId="{00000000-0000-0000-0000-000000000000}"/>
          </ac:spMkLst>
        </pc:spChg>
        <pc:spChg chg="mod">
          <ac:chgData name="Catherine Farrell" userId="4e41c1b1-0391-46ab-be94-3406e46e7def" providerId="ADAL" clId="{6F9F0FEA-1C74-4DFE-8A46-56A6D8D1B5FC}" dt="2020-01-17T11:50:03.345" v="74" actId="1076"/>
          <ac:spMkLst>
            <pc:docMk/>
            <pc:sldMk cId="639713164" sldId="298"/>
            <ac:spMk id="21" creationId="{00000000-0000-0000-0000-000000000000}"/>
          </ac:spMkLst>
        </pc:spChg>
      </pc:sldChg>
      <pc:sldChg chg="addSp delSp modSp add ord modAnim">
        <pc:chgData name="Catherine Farrell" userId="4e41c1b1-0391-46ab-be94-3406e46e7def" providerId="ADAL" clId="{6F9F0FEA-1C74-4DFE-8A46-56A6D8D1B5FC}" dt="2020-01-17T11:51:14.440" v="96" actId="1076"/>
        <pc:sldMkLst>
          <pc:docMk/>
          <pc:sldMk cId="3180246354" sldId="300"/>
        </pc:sldMkLst>
        <pc:spChg chg="mod">
          <ac:chgData name="Catherine Farrell" userId="4e41c1b1-0391-46ab-be94-3406e46e7def" providerId="ADAL" clId="{6F9F0FEA-1C74-4DFE-8A46-56A6D8D1B5FC}" dt="2020-01-17T11:47:36.320" v="62" actId="1076"/>
          <ac:spMkLst>
            <pc:docMk/>
            <pc:sldMk cId="3180246354" sldId="300"/>
            <ac:spMk id="7" creationId="{00000000-0000-0000-0000-000000000000}"/>
          </ac:spMkLst>
        </pc:spChg>
        <pc:spChg chg="add mod">
          <ac:chgData name="Catherine Farrell" userId="4e41c1b1-0391-46ab-be94-3406e46e7def" providerId="ADAL" clId="{6F9F0FEA-1C74-4DFE-8A46-56A6D8D1B5FC}" dt="2020-01-17T11:51:14.440" v="96" actId="1076"/>
          <ac:spMkLst>
            <pc:docMk/>
            <pc:sldMk cId="3180246354" sldId="300"/>
            <ac:spMk id="8" creationId="{00528BA9-4268-40AA-8AB6-A6B051039D39}"/>
          </ac:spMkLst>
        </pc:spChg>
        <pc:picChg chg="add del">
          <ac:chgData name="Catherine Farrell" userId="4e41c1b1-0391-46ab-be94-3406e46e7def" providerId="ADAL" clId="{6F9F0FEA-1C74-4DFE-8A46-56A6D8D1B5FC}" dt="2020-01-17T11:50:38.321" v="76"/>
          <ac:picMkLst>
            <pc:docMk/>
            <pc:sldMk cId="3180246354" sldId="300"/>
            <ac:picMk id="4" creationId="{0BF59D9A-EA81-46BB-BE24-387B88A41246}"/>
          </ac:picMkLst>
        </pc:picChg>
        <pc:picChg chg="mod">
          <ac:chgData name="Catherine Farrell" userId="4e41c1b1-0391-46ab-be94-3406e46e7def" providerId="ADAL" clId="{6F9F0FEA-1C74-4DFE-8A46-56A6D8D1B5FC}" dt="2020-01-17T11:47:43.001" v="64" actId="14100"/>
          <ac:picMkLst>
            <pc:docMk/>
            <pc:sldMk cId="3180246354" sldId="300"/>
            <ac:picMk id="6" creationId="{00000000-0000-0000-0000-000000000000}"/>
          </ac:picMkLst>
        </pc:picChg>
      </pc:sldChg>
      <pc:sldChg chg="modSp">
        <pc:chgData name="Catherine Farrell" userId="4e41c1b1-0391-46ab-be94-3406e46e7def" providerId="ADAL" clId="{6F9F0FEA-1C74-4DFE-8A46-56A6D8D1B5FC}" dt="2020-01-17T12:35:35.769" v="359" actId="20577"/>
        <pc:sldMkLst>
          <pc:docMk/>
          <pc:sldMk cId="4123833707" sldId="301"/>
        </pc:sldMkLst>
        <pc:spChg chg="mod">
          <ac:chgData name="Catherine Farrell" userId="4e41c1b1-0391-46ab-be94-3406e46e7def" providerId="ADAL" clId="{6F9F0FEA-1C74-4DFE-8A46-56A6D8D1B5FC}" dt="2020-01-17T12:35:35.769" v="359" actId="20577"/>
          <ac:spMkLst>
            <pc:docMk/>
            <pc:sldMk cId="4123833707" sldId="301"/>
            <ac:spMk id="3" creationId="{F67F4D98-1620-4C58-BF97-4D352B167928}"/>
          </ac:spMkLst>
        </pc:spChg>
      </pc:sldChg>
      <pc:sldChg chg="addSp modSp del modAnim">
        <pc:chgData name="Catherine Farrell" userId="4e41c1b1-0391-46ab-be94-3406e46e7def" providerId="ADAL" clId="{6F9F0FEA-1C74-4DFE-8A46-56A6D8D1B5FC}" dt="2020-01-17T11:51:42.772" v="125" actId="20577"/>
        <pc:sldMkLst>
          <pc:docMk/>
          <pc:sldMk cId="3611337412" sldId="302"/>
        </pc:sldMkLst>
        <pc:spChg chg="add mod">
          <ac:chgData name="Catherine Farrell" userId="4e41c1b1-0391-46ab-be94-3406e46e7def" providerId="ADAL" clId="{6F9F0FEA-1C74-4DFE-8A46-56A6D8D1B5FC}" dt="2020-01-17T11:51:42.772" v="125" actId="20577"/>
          <ac:spMkLst>
            <pc:docMk/>
            <pc:sldMk cId="3611337412" sldId="302"/>
            <ac:spMk id="6" creationId="{156003D9-03AA-46AC-BAA8-EEB9976C3EA5}"/>
          </ac:spMkLst>
        </pc:spChg>
      </pc:sldChg>
      <pc:sldChg chg="modSp">
        <pc:chgData name="Catherine Farrell" userId="4e41c1b1-0391-46ab-be94-3406e46e7def" providerId="ADAL" clId="{6F9F0FEA-1C74-4DFE-8A46-56A6D8D1B5FC}" dt="2020-01-17T11:52:10.219" v="129" actId="113"/>
        <pc:sldMkLst>
          <pc:docMk/>
          <pc:sldMk cId="3511444220" sldId="303"/>
        </pc:sldMkLst>
        <pc:spChg chg="mod">
          <ac:chgData name="Catherine Farrell" userId="4e41c1b1-0391-46ab-be94-3406e46e7def" providerId="ADAL" clId="{6F9F0FEA-1C74-4DFE-8A46-56A6D8D1B5FC}" dt="2020-01-17T11:52:10.219" v="129" actId="113"/>
          <ac:spMkLst>
            <pc:docMk/>
            <pc:sldMk cId="3511444220" sldId="303"/>
            <ac:spMk id="3" creationId="{F67F4D98-1620-4C58-BF97-4D352B167928}"/>
          </ac:spMkLst>
        </pc:spChg>
      </pc:sldChg>
      <pc:sldChg chg="modSp">
        <pc:chgData name="Catherine Farrell" userId="4e41c1b1-0391-46ab-be94-3406e46e7def" providerId="ADAL" clId="{6F9F0FEA-1C74-4DFE-8A46-56A6D8D1B5FC}" dt="2020-01-17T12:36:36.632" v="366" actId="113"/>
        <pc:sldMkLst>
          <pc:docMk/>
          <pc:sldMk cId="2016212835" sldId="304"/>
        </pc:sldMkLst>
        <pc:spChg chg="mod">
          <ac:chgData name="Catherine Farrell" userId="4e41c1b1-0391-46ab-be94-3406e46e7def" providerId="ADAL" clId="{6F9F0FEA-1C74-4DFE-8A46-56A6D8D1B5FC}" dt="2020-01-17T11:54:00.035" v="151" actId="20577"/>
          <ac:spMkLst>
            <pc:docMk/>
            <pc:sldMk cId="2016212835" sldId="304"/>
            <ac:spMk id="2" creationId="{14FF963B-66AB-47FC-A1E9-AB9DA8B82BE8}"/>
          </ac:spMkLst>
        </pc:spChg>
        <pc:spChg chg="mod">
          <ac:chgData name="Catherine Farrell" userId="4e41c1b1-0391-46ab-be94-3406e46e7def" providerId="ADAL" clId="{6F9F0FEA-1C74-4DFE-8A46-56A6D8D1B5FC}" dt="2020-01-17T12:36:36.632" v="366" actId="113"/>
          <ac:spMkLst>
            <pc:docMk/>
            <pc:sldMk cId="2016212835" sldId="304"/>
            <ac:spMk id="3" creationId="{F67F4D98-1620-4C58-BF97-4D352B167928}"/>
          </ac:spMkLst>
        </pc:spChg>
      </pc:sldChg>
      <pc:sldChg chg="modSp">
        <pc:chgData name="Catherine Farrell" userId="4e41c1b1-0391-46ab-be94-3406e46e7def" providerId="ADAL" clId="{6F9F0FEA-1C74-4DFE-8A46-56A6D8D1B5FC}" dt="2020-01-17T12:37:42.543" v="399" actId="113"/>
        <pc:sldMkLst>
          <pc:docMk/>
          <pc:sldMk cId="1190318549" sldId="305"/>
        </pc:sldMkLst>
        <pc:spChg chg="mod">
          <ac:chgData name="Catherine Farrell" userId="4e41c1b1-0391-46ab-be94-3406e46e7def" providerId="ADAL" clId="{6F9F0FEA-1C74-4DFE-8A46-56A6D8D1B5FC}" dt="2020-01-17T12:37:14.588" v="394" actId="5793"/>
          <ac:spMkLst>
            <pc:docMk/>
            <pc:sldMk cId="1190318549" sldId="305"/>
            <ac:spMk id="2" creationId="{14FF963B-66AB-47FC-A1E9-AB9DA8B82BE8}"/>
          </ac:spMkLst>
        </pc:spChg>
        <pc:spChg chg="mod">
          <ac:chgData name="Catherine Farrell" userId="4e41c1b1-0391-46ab-be94-3406e46e7def" providerId="ADAL" clId="{6F9F0FEA-1C74-4DFE-8A46-56A6D8D1B5FC}" dt="2020-01-17T12:37:42.543" v="399" actId="113"/>
          <ac:spMkLst>
            <pc:docMk/>
            <pc:sldMk cId="1190318549" sldId="305"/>
            <ac:spMk id="3" creationId="{F67F4D98-1620-4C58-BF97-4D352B167928}"/>
          </ac:spMkLst>
        </pc:spChg>
      </pc:sldChg>
      <pc:sldChg chg="modSp">
        <pc:chgData name="Catherine Farrell" userId="4e41c1b1-0391-46ab-be94-3406e46e7def" providerId="ADAL" clId="{6F9F0FEA-1C74-4DFE-8A46-56A6D8D1B5FC}" dt="2020-01-17T12:40:02.332" v="442" actId="5793"/>
        <pc:sldMkLst>
          <pc:docMk/>
          <pc:sldMk cId="4179044443" sldId="306"/>
        </pc:sldMkLst>
        <pc:spChg chg="mod">
          <ac:chgData name="Catherine Farrell" userId="4e41c1b1-0391-46ab-be94-3406e46e7def" providerId="ADAL" clId="{6F9F0FEA-1C74-4DFE-8A46-56A6D8D1B5FC}" dt="2020-01-17T12:40:02.332" v="442" actId="5793"/>
          <ac:spMkLst>
            <pc:docMk/>
            <pc:sldMk cId="4179044443" sldId="306"/>
            <ac:spMk id="2" creationId="{14FF963B-66AB-47FC-A1E9-AB9DA8B82BE8}"/>
          </ac:spMkLst>
        </pc:spChg>
        <pc:spChg chg="mod">
          <ac:chgData name="Catherine Farrell" userId="4e41c1b1-0391-46ab-be94-3406e46e7def" providerId="ADAL" clId="{6F9F0FEA-1C74-4DFE-8A46-56A6D8D1B5FC}" dt="2020-01-17T12:39:44.045" v="431" actId="14100"/>
          <ac:spMkLst>
            <pc:docMk/>
            <pc:sldMk cId="4179044443" sldId="306"/>
            <ac:spMk id="3" creationId="{F67F4D98-1620-4C58-BF97-4D352B167928}"/>
          </ac:spMkLst>
        </pc:spChg>
      </pc:sldChg>
      <pc:sldChg chg="modSp">
        <pc:chgData name="Catherine Farrell" userId="4e41c1b1-0391-46ab-be94-3406e46e7def" providerId="ADAL" clId="{6F9F0FEA-1C74-4DFE-8A46-56A6D8D1B5FC}" dt="2020-01-17T12:40:09.358" v="443" actId="20577"/>
        <pc:sldMkLst>
          <pc:docMk/>
          <pc:sldMk cId="1710431443" sldId="308"/>
        </pc:sldMkLst>
        <pc:spChg chg="mod">
          <ac:chgData name="Catherine Farrell" userId="4e41c1b1-0391-46ab-be94-3406e46e7def" providerId="ADAL" clId="{6F9F0FEA-1C74-4DFE-8A46-56A6D8D1B5FC}" dt="2020-01-17T12:40:09.358" v="443" actId="20577"/>
          <ac:spMkLst>
            <pc:docMk/>
            <pc:sldMk cId="1710431443" sldId="308"/>
            <ac:spMk id="4" creationId="{BA5125F8-2D7B-48CF-9034-DF82A94EF6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496F0-06EB-4BBD-BF04-4EB5E42983EC}" type="datetimeFigureOut">
              <a:rPr lang="en-IE" smtClean="0"/>
              <a:t>19/02/2020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0B637-DD7F-406B-A807-84A147747428}" type="slidenum">
              <a:rPr lang="en-IE" smtClean="0"/>
              <a:t>‹#›</a:t>
            </a:fld>
            <a:endParaRPr lang="en-IE"/>
          </a:p>
        </p:txBody>
      </p:sp>
    </p:spTree>
    <p:extLst>
      <p:ext uri="{BB962C8B-B14F-4D97-AF65-F5344CB8AC3E}">
        <p14:creationId xmlns:p14="http://schemas.microsoft.com/office/powerpoint/2010/main" val="425965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1407729-487F-4C9D-8794-DA5C03CBDCD1}" type="slidenum">
              <a:rPr lang="en-IE" smtClean="0"/>
              <a:t>13</a:t>
            </a:fld>
            <a:endParaRPr lang="en-IE" dirty="0"/>
          </a:p>
        </p:txBody>
      </p:sp>
    </p:spTree>
    <p:extLst>
      <p:ext uri="{BB962C8B-B14F-4D97-AF65-F5344CB8AC3E}">
        <p14:creationId xmlns:p14="http://schemas.microsoft.com/office/powerpoint/2010/main" val="292935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0509-A61E-42AC-B40C-48A973C99A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D29FFC9-F133-4EDB-8823-A080FFFB3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02233CB-16C7-4202-B75D-458EA1C63B4E}"/>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5" name="Footer Placeholder 4">
            <a:extLst>
              <a:ext uri="{FF2B5EF4-FFF2-40B4-BE49-F238E27FC236}">
                <a16:creationId xmlns:a16="http://schemas.microsoft.com/office/drawing/2014/main" id="{58917EDA-E6D2-4FC4-A2A1-6767731EF6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74C36C6-E2E0-4D23-8710-EC9A1B2C02DD}"/>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352170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85A2-5897-4EBF-80B7-DB7AA9E90BA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1E5E5A2-D711-421B-AFCE-0867A7734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78E05C9-0FFE-4079-ABD7-D8B752054BF9}"/>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5" name="Footer Placeholder 4">
            <a:extLst>
              <a:ext uri="{FF2B5EF4-FFF2-40B4-BE49-F238E27FC236}">
                <a16:creationId xmlns:a16="http://schemas.microsoft.com/office/drawing/2014/main" id="{015E1343-BFBB-46C0-A349-09F8C4EDD0D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68ADE06-1E31-429D-8056-0338CE0ED271}"/>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304155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CC448-27B2-4605-8B6C-D52AAC760B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7E9FFB2-73B8-4302-B2D3-1F78AAD488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56A0EC-D341-4B4E-88BB-EB25D20C17B4}"/>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5" name="Footer Placeholder 4">
            <a:extLst>
              <a:ext uri="{FF2B5EF4-FFF2-40B4-BE49-F238E27FC236}">
                <a16:creationId xmlns:a16="http://schemas.microsoft.com/office/drawing/2014/main" id="{E8DA5BD7-AC47-4147-9848-1C18089CC7D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1901980-6185-4B9E-BA22-16FA1B4E5922}"/>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72722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title goes here</a:t>
            </a:r>
            <a:endParaRPr lang="en-US" dirty="0"/>
          </a:p>
        </p:txBody>
      </p:sp>
      <p:sp>
        <p:nvSpPr>
          <p:cNvPr id="4" name="Slide Number Placeholder 3"/>
          <p:cNvSpPr>
            <a:spLocks noGrp="1"/>
          </p:cNvSpPr>
          <p:nvPr>
            <p:ph type="sldNum" sz="quarter" idx="11"/>
          </p:nvPr>
        </p:nvSpPr>
        <p:spPr/>
        <p:txBody>
          <a:bodyPr/>
          <a:lstStyle/>
          <a:p>
            <a:pPr algn="l"/>
            <a:fld id="{125EE8F5-089C-4544-BDD9-1509F9832AE3}" type="slidenum">
              <a:rPr lang="en-US" smtClean="0"/>
              <a:pPr algn="l"/>
              <a:t>‹#›</a:t>
            </a:fld>
            <a:endParaRPr lang="en-US" dirty="0"/>
          </a:p>
        </p:txBody>
      </p:sp>
      <p:sp>
        <p:nvSpPr>
          <p:cNvPr id="10" name="Picture Placeholder 8"/>
          <p:cNvSpPr>
            <a:spLocks noGrp="1"/>
          </p:cNvSpPr>
          <p:nvPr>
            <p:ph type="pic" sz="quarter" idx="12" hasCustomPrompt="1"/>
          </p:nvPr>
        </p:nvSpPr>
        <p:spPr>
          <a:xfrm>
            <a:off x="353485" y="285750"/>
            <a:ext cx="11485033" cy="5856288"/>
          </a:xfrm>
        </p:spPr>
        <p:txBody>
          <a:bodyPr/>
          <a:lstStyle/>
          <a:p>
            <a:r>
              <a:rPr lang="en-US" dirty="0"/>
              <a:t>Drag image into box or click icon.</a:t>
            </a:r>
          </a:p>
        </p:txBody>
      </p:sp>
    </p:spTree>
    <p:extLst>
      <p:ext uri="{BB962C8B-B14F-4D97-AF65-F5344CB8AC3E}">
        <p14:creationId xmlns:p14="http://schemas.microsoft.com/office/powerpoint/2010/main" val="412692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3DA3CCC-34B5-4E51-9A92-18D6CBC7DE94}" type="datetimeFigureOut">
              <a:rPr lang="en-IE" smtClean="0"/>
              <a:t>19/02/2020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27589-9D66-4569-A707-4FC908FD01EF}" type="slidenum">
              <a:rPr lang="en-IE" smtClean="0"/>
              <a:t>‹#›</a:t>
            </a:fld>
            <a:endParaRPr lang="en-I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89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A3CCC-34B5-4E51-9A92-18D6CBC7DE94}" type="datetimeFigureOut">
              <a:rPr lang="en-IE" smtClean="0"/>
              <a:t>19/02/2020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27589-9D66-4569-A707-4FC908FD01EF}" type="slidenum">
              <a:rPr lang="en-IE" smtClean="0"/>
              <a:t>‹#›</a:t>
            </a:fld>
            <a:endParaRPr lang="en-IE"/>
          </a:p>
        </p:txBody>
      </p:sp>
    </p:spTree>
    <p:extLst>
      <p:ext uri="{BB962C8B-B14F-4D97-AF65-F5344CB8AC3E}">
        <p14:creationId xmlns:p14="http://schemas.microsoft.com/office/powerpoint/2010/main" val="276335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DA3CCC-34B5-4E51-9A92-18D6CBC7DE94}" type="datetimeFigureOut">
              <a:rPr lang="en-IE" smtClean="0"/>
              <a:t>19/02/2020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27589-9D66-4569-A707-4FC908FD01EF}" type="slidenum">
              <a:rPr lang="en-IE" smtClean="0"/>
              <a:t>‹#›</a:t>
            </a:fld>
            <a:endParaRPr lang="en-I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6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DA3CCC-34B5-4E51-9A92-18D6CBC7DE94}" type="datetimeFigureOut">
              <a:rPr lang="en-IE" smtClean="0"/>
              <a:t>19/02/2020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BE27589-9D66-4569-A707-4FC908FD01EF}" type="slidenum">
              <a:rPr lang="en-IE" smtClean="0"/>
              <a:t>‹#›</a:t>
            </a:fld>
            <a:endParaRPr lang="en-IE"/>
          </a:p>
        </p:txBody>
      </p:sp>
    </p:spTree>
    <p:extLst>
      <p:ext uri="{BB962C8B-B14F-4D97-AF65-F5344CB8AC3E}">
        <p14:creationId xmlns:p14="http://schemas.microsoft.com/office/powerpoint/2010/main" val="126045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A3CCC-34B5-4E51-9A92-18D6CBC7DE94}" type="datetimeFigureOut">
              <a:rPr lang="en-IE" smtClean="0"/>
              <a:t>19/02/2020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BE27589-9D66-4569-A707-4FC908FD01EF}" type="slidenum">
              <a:rPr lang="en-IE" smtClean="0"/>
              <a:t>‹#›</a:t>
            </a:fld>
            <a:endParaRPr lang="en-IE"/>
          </a:p>
        </p:txBody>
      </p:sp>
    </p:spTree>
    <p:extLst>
      <p:ext uri="{BB962C8B-B14F-4D97-AF65-F5344CB8AC3E}">
        <p14:creationId xmlns:p14="http://schemas.microsoft.com/office/powerpoint/2010/main" val="405828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DA3CCC-34B5-4E51-9A92-18D6CBC7DE94}" type="datetimeFigureOut">
              <a:rPr lang="en-IE" smtClean="0"/>
              <a:t>19/02/2020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BE27589-9D66-4569-A707-4FC908FD01EF}" type="slidenum">
              <a:rPr lang="en-IE" smtClean="0"/>
              <a:t>‹#›</a:t>
            </a:fld>
            <a:endParaRPr lang="en-IE"/>
          </a:p>
        </p:txBody>
      </p:sp>
    </p:spTree>
    <p:extLst>
      <p:ext uri="{BB962C8B-B14F-4D97-AF65-F5344CB8AC3E}">
        <p14:creationId xmlns:p14="http://schemas.microsoft.com/office/powerpoint/2010/main" val="2094295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A3CCC-34B5-4E51-9A92-18D6CBC7DE94}" type="datetimeFigureOut">
              <a:rPr lang="en-IE" smtClean="0"/>
              <a:t>19/02/2020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BE27589-9D66-4569-A707-4FC908FD01EF}" type="slidenum">
              <a:rPr lang="en-IE" smtClean="0"/>
              <a:t>‹#›</a:t>
            </a:fld>
            <a:endParaRPr lang="en-IE"/>
          </a:p>
        </p:txBody>
      </p:sp>
    </p:spTree>
    <p:extLst>
      <p:ext uri="{BB962C8B-B14F-4D97-AF65-F5344CB8AC3E}">
        <p14:creationId xmlns:p14="http://schemas.microsoft.com/office/powerpoint/2010/main" val="233476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1425-CB66-44C0-BBD5-3A1D41296CD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7726416-4D17-41FB-8840-3147DCC6D6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96594B4-0F7D-4F91-A566-C54D8FCC7EB2}"/>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5" name="Footer Placeholder 4">
            <a:extLst>
              <a:ext uri="{FF2B5EF4-FFF2-40B4-BE49-F238E27FC236}">
                <a16:creationId xmlns:a16="http://schemas.microsoft.com/office/drawing/2014/main" id="{5992B01F-3130-4999-A5EE-EA19693091D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C5BED76-761A-4A95-BC12-E19A008CA573}"/>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3715947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A3CCC-34B5-4E51-9A92-18D6CBC7DE94}" type="datetimeFigureOut">
              <a:rPr lang="en-IE" smtClean="0"/>
              <a:t>19/02/2020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BE27589-9D66-4569-A707-4FC908FD01EF}" type="slidenum">
              <a:rPr lang="en-IE" smtClean="0"/>
              <a:t>‹#›</a:t>
            </a:fld>
            <a:endParaRPr lang="en-IE"/>
          </a:p>
        </p:txBody>
      </p:sp>
    </p:spTree>
    <p:extLst>
      <p:ext uri="{BB962C8B-B14F-4D97-AF65-F5344CB8AC3E}">
        <p14:creationId xmlns:p14="http://schemas.microsoft.com/office/powerpoint/2010/main" val="2635016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A3CCC-34B5-4E51-9A92-18D6CBC7DE94}" type="datetimeFigureOut">
              <a:rPr lang="en-IE" smtClean="0"/>
              <a:t>19/02/2020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BE27589-9D66-4569-A707-4FC908FD01EF}" type="slidenum">
              <a:rPr lang="en-IE" smtClean="0"/>
              <a:t>‹#›</a:t>
            </a:fld>
            <a:endParaRPr lang="en-I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228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A3CCC-34B5-4E51-9A92-18D6CBC7DE94}" type="datetimeFigureOut">
              <a:rPr lang="en-IE" smtClean="0"/>
              <a:t>19/02/2020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27589-9D66-4569-A707-4FC908FD01EF}" type="slidenum">
              <a:rPr lang="en-IE" smtClean="0"/>
              <a:t>‹#›</a:t>
            </a:fld>
            <a:endParaRPr lang="en-IE"/>
          </a:p>
        </p:txBody>
      </p:sp>
    </p:spTree>
    <p:extLst>
      <p:ext uri="{BB962C8B-B14F-4D97-AF65-F5344CB8AC3E}">
        <p14:creationId xmlns:p14="http://schemas.microsoft.com/office/powerpoint/2010/main" val="17515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A3CCC-34B5-4E51-9A92-18D6CBC7DE94}" type="datetimeFigureOut">
              <a:rPr lang="en-IE" smtClean="0"/>
              <a:t>19/02/2020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BE27589-9D66-4569-A707-4FC908FD01EF}" type="slidenum">
              <a:rPr lang="en-IE" smtClean="0"/>
              <a:t>‹#›</a:t>
            </a:fld>
            <a:endParaRPr lang="en-I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24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title goes here</a:t>
            </a:r>
            <a:endParaRPr lang="en-US" dirty="0"/>
          </a:p>
        </p:txBody>
      </p:sp>
      <p:sp>
        <p:nvSpPr>
          <p:cNvPr id="4" name="Slide Number Placeholder 3"/>
          <p:cNvSpPr>
            <a:spLocks noGrp="1"/>
          </p:cNvSpPr>
          <p:nvPr>
            <p:ph type="sldNum" sz="quarter" idx="11"/>
          </p:nvPr>
        </p:nvSpPr>
        <p:spPr/>
        <p:txBody>
          <a:bodyPr/>
          <a:lstStyle/>
          <a:p>
            <a:pPr algn="l"/>
            <a:fld id="{125EE8F5-089C-4544-BDD9-1509F9832AE3}" type="slidenum">
              <a:rPr lang="en-US" smtClean="0"/>
              <a:pPr algn="l"/>
              <a:t>‹#›</a:t>
            </a:fld>
            <a:endParaRPr lang="en-US" dirty="0"/>
          </a:p>
        </p:txBody>
      </p:sp>
      <p:sp>
        <p:nvSpPr>
          <p:cNvPr id="10" name="Picture Placeholder 8"/>
          <p:cNvSpPr>
            <a:spLocks noGrp="1"/>
          </p:cNvSpPr>
          <p:nvPr>
            <p:ph type="pic" sz="quarter" idx="12" hasCustomPrompt="1"/>
          </p:nvPr>
        </p:nvSpPr>
        <p:spPr>
          <a:xfrm>
            <a:off x="353485" y="285750"/>
            <a:ext cx="11485033" cy="5856288"/>
          </a:xfrm>
        </p:spPr>
        <p:txBody>
          <a:bodyPr/>
          <a:lstStyle/>
          <a:p>
            <a:r>
              <a:rPr lang="en-US" dirty="0"/>
              <a:t>Drag image into box or click icon.</a:t>
            </a:r>
          </a:p>
        </p:txBody>
      </p:sp>
    </p:spTree>
    <p:extLst>
      <p:ext uri="{BB962C8B-B14F-4D97-AF65-F5344CB8AC3E}">
        <p14:creationId xmlns:p14="http://schemas.microsoft.com/office/powerpoint/2010/main" val="324853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0A98-E541-485A-A183-43F94561D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6843E76-E791-4857-9D98-F8B30F25D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1F770-4828-4B2F-A241-E2DD88783B58}"/>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5" name="Footer Placeholder 4">
            <a:extLst>
              <a:ext uri="{FF2B5EF4-FFF2-40B4-BE49-F238E27FC236}">
                <a16:creationId xmlns:a16="http://schemas.microsoft.com/office/drawing/2014/main" id="{191072CF-AD78-4860-B39D-6F1A6263104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B7634E-31BE-46FD-8889-66D59B8F241C}"/>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6703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EA20-2F5E-4BB7-A64D-C541063C53B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F14901E-1CE5-42CE-90CD-EC17F180AE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F5C3959-5A40-4DA4-9FED-9F7623F5BB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DFBB7B4-635F-4A5D-B900-8D13F7218D7A}"/>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6" name="Footer Placeholder 5">
            <a:extLst>
              <a:ext uri="{FF2B5EF4-FFF2-40B4-BE49-F238E27FC236}">
                <a16:creationId xmlns:a16="http://schemas.microsoft.com/office/drawing/2014/main" id="{9703EB6B-72C0-4DCE-9391-D7C59AD4322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7E6FBC8-E6C7-437D-97B2-43EB3A7196B9}"/>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82192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5285-FF61-4EC3-B468-3109984C99B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F988993-37F8-4C38-9C2C-5A3271E3D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BBC4B-BE8B-4053-95EF-BA57FD96AA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0317A0-626E-4CAF-88FA-5E8C89E07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3320FE-DDE6-450C-870D-303F00E972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0A28F89-C69C-454B-9A2F-E8BF0DCBABFC}"/>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8" name="Footer Placeholder 7">
            <a:extLst>
              <a:ext uri="{FF2B5EF4-FFF2-40B4-BE49-F238E27FC236}">
                <a16:creationId xmlns:a16="http://schemas.microsoft.com/office/drawing/2014/main" id="{9FBF65E2-EBE5-40BF-8E0E-28AFD4058A8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1515506-EA80-435D-9117-76045C7D1114}"/>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189499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78D9-A3D4-4724-BE60-09F212CB2A8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D1C5589-1501-4C2C-9519-F635CF7D2F13}"/>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4" name="Footer Placeholder 3">
            <a:extLst>
              <a:ext uri="{FF2B5EF4-FFF2-40B4-BE49-F238E27FC236}">
                <a16:creationId xmlns:a16="http://schemas.microsoft.com/office/drawing/2014/main" id="{7B71C39F-BA28-44C2-901D-20D2819EA32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3487F59-FD64-4E5E-BEC9-1E038DD7CCBA}"/>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395753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B47D76-AE29-4BFA-AC05-9CE1E8BA180A}"/>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3" name="Footer Placeholder 2">
            <a:extLst>
              <a:ext uri="{FF2B5EF4-FFF2-40B4-BE49-F238E27FC236}">
                <a16:creationId xmlns:a16="http://schemas.microsoft.com/office/drawing/2014/main" id="{E9A581E4-13CC-4190-971F-5EA75E2505D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C49FC26-2FFD-4E21-AB16-CC86B1FAF881}"/>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40100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5E0F-8EE0-4BD8-AAEE-AF82171F8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2057F9F-5789-4B9F-8055-D21604ECF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C2BD04D-0EB3-4779-B4AA-A6ED59021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EC0E8-510D-4DB0-BD04-4E45E190B5F1}"/>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6" name="Footer Placeholder 5">
            <a:extLst>
              <a:ext uri="{FF2B5EF4-FFF2-40B4-BE49-F238E27FC236}">
                <a16:creationId xmlns:a16="http://schemas.microsoft.com/office/drawing/2014/main" id="{3A92169C-65CE-4B45-A5E4-187C66D9BF0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BCA077-06F5-4309-9A82-D5BC8F8000FA}"/>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213232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0C7F-D5B8-4507-87A0-6A2755CF1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9D9CD04-B6B6-4ED1-B40C-21D2E2A15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6C8EB27-6F1A-444D-86D0-97013E16F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AEE91-891B-40BB-89D8-CEB9F29C9E79}"/>
              </a:ext>
            </a:extLst>
          </p:cNvPr>
          <p:cNvSpPr>
            <a:spLocks noGrp="1"/>
          </p:cNvSpPr>
          <p:nvPr>
            <p:ph type="dt" sz="half" idx="10"/>
          </p:nvPr>
        </p:nvSpPr>
        <p:spPr/>
        <p:txBody>
          <a:bodyPr/>
          <a:lstStyle/>
          <a:p>
            <a:fld id="{5C2DA02D-C03D-4A3E-A73E-5DE682768CF0}" type="datetimeFigureOut">
              <a:rPr lang="en-IE" smtClean="0"/>
              <a:t>19/02/2020</a:t>
            </a:fld>
            <a:endParaRPr lang="en-IE"/>
          </a:p>
        </p:txBody>
      </p:sp>
      <p:sp>
        <p:nvSpPr>
          <p:cNvPr id="6" name="Footer Placeholder 5">
            <a:extLst>
              <a:ext uri="{FF2B5EF4-FFF2-40B4-BE49-F238E27FC236}">
                <a16:creationId xmlns:a16="http://schemas.microsoft.com/office/drawing/2014/main" id="{6C6FBC46-9DC8-4D0C-8617-A75E529EC3B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27A1683-9EF2-4418-83D1-F78FF9F83BB7}"/>
              </a:ext>
            </a:extLst>
          </p:cNvPr>
          <p:cNvSpPr>
            <a:spLocks noGrp="1"/>
          </p:cNvSpPr>
          <p:nvPr>
            <p:ph type="sldNum" sz="quarter" idx="12"/>
          </p:nvPr>
        </p:nvSpPr>
        <p:spPr/>
        <p:txBody>
          <a:bodyPr/>
          <a:lstStyle/>
          <a:p>
            <a:fld id="{9A184602-DCF3-49A9-996C-AF872A5FA11D}" type="slidenum">
              <a:rPr lang="en-IE" smtClean="0"/>
              <a:t>‹#›</a:t>
            </a:fld>
            <a:endParaRPr lang="en-IE"/>
          </a:p>
        </p:txBody>
      </p:sp>
    </p:spTree>
    <p:extLst>
      <p:ext uri="{BB962C8B-B14F-4D97-AF65-F5344CB8AC3E}">
        <p14:creationId xmlns:p14="http://schemas.microsoft.com/office/powerpoint/2010/main" val="218130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6E998-3389-434C-98C7-C656830F16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22179B1-4E80-40CB-82CA-5D2A492FD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8A1EDEF-C2B5-4F67-80C5-7BF974F82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DA02D-C03D-4A3E-A73E-5DE682768CF0}" type="datetimeFigureOut">
              <a:rPr lang="en-IE" smtClean="0"/>
              <a:t>19/02/2020</a:t>
            </a:fld>
            <a:endParaRPr lang="en-IE"/>
          </a:p>
        </p:txBody>
      </p:sp>
      <p:sp>
        <p:nvSpPr>
          <p:cNvPr id="5" name="Footer Placeholder 4">
            <a:extLst>
              <a:ext uri="{FF2B5EF4-FFF2-40B4-BE49-F238E27FC236}">
                <a16:creationId xmlns:a16="http://schemas.microsoft.com/office/drawing/2014/main" id="{DE31AC1A-CE66-4A07-B007-041A9F34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6E86629-E3F2-48C6-8F11-62E7387D8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4602-DCF3-49A9-996C-AF872A5FA11D}" type="slidenum">
              <a:rPr lang="en-IE" smtClean="0"/>
              <a:t>‹#›</a:t>
            </a:fld>
            <a:endParaRPr lang="en-IE"/>
          </a:p>
        </p:txBody>
      </p:sp>
    </p:spTree>
    <p:extLst>
      <p:ext uri="{BB962C8B-B14F-4D97-AF65-F5344CB8AC3E}">
        <p14:creationId xmlns:p14="http://schemas.microsoft.com/office/powerpoint/2010/main" val="2664447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84EF1B8-6E36-494C-B353-D089162B2FEE}" type="datetimeFigureOut">
              <a:rPr lang="en-IE" smtClean="0"/>
              <a:t>19/02/2020</a:t>
            </a:fld>
            <a:endParaRPr lang="en-I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6B2675-F177-47D2-B798-15E11C2DCE35}" type="slidenum">
              <a:rPr lang="en-IE" smtClean="0"/>
              <a:t>‹#›</a:t>
            </a:fld>
            <a:endParaRPr lang="en-I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348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a:t>INCASE catchment approach</a:t>
            </a:r>
            <a:endParaRPr lang="en-IE" dirty="0">
              <a:highlight>
                <a:srgbClr val="00FFFF"/>
              </a:highlight>
            </a:endParaRP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8" y="1977470"/>
            <a:ext cx="9720073" cy="4023360"/>
          </a:xfrm>
        </p:spPr>
        <p:txBody>
          <a:bodyPr>
            <a:normAutofit/>
          </a:bodyPr>
          <a:lstStyle/>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Why (Jane)? </a:t>
            </a:r>
            <a:r>
              <a:rPr lang="en-IE" sz="2400" i="1" dirty="0"/>
              <a:t>Bring related datasets together in a standardised way to inform better decisions about use of natural capital</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What is NCA (Carl)? </a:t>
            </a:r>
            <a:r>
              <a:rPr lang="en-IE" sz="2400" i="1" dirty="0"/>
              <a:t>Using accounting principles to track stocks and flows of natural capital and services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What do we need (Irish agencies)? </a:t>
            </a:r>
            <a:r>
              <a:rPr lang="en-IE" sz="2400" i="1" dirty="0"/>
              <a:t>Data on natural capital (ecosystems, geosystems etc.)</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How do we do it (INCASE)? </a:t>
            </a:r>
            <a:r>
              <a:rPr lang="en-IE" sz="2400" i="1" dirty="0"/>
              <a:t>Bring all the data together and make sense of it!</a:t>
            </a:r>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endParaRPr>
          </a:p>
        </p:txBody>
      </p:sp>
      <p:pic>
        <p:nvPicPr>
          <p:cNvPr id="6" name="Picture 5">
            <a:extLst>
              <a:ext uri="{FF2B5EF4-FFF2-40B4-BE49-F238E27FC236}">
                <a16:creationId xmlns:a16="http://schemas.microsoft.com/office/drawing/2014/main" id="{43294CA2-D609-4734-970E-C0D4BD554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8830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1905-9B74-46DE-BA2E-E1CED8ABAC3C}"/>
              </a:ext>
            </a:extLst>
          </p:cNvPr>
          <p:cNvSpPr>
            <a:spLocks noGrp="1"/>
          </p:cNvSpPr>
          <p:nvPr>
            <p:ph type="title"/>
          </p:nvPr>
        </p:nvSpPr>
        <p:spPr>
          <a:xfrm>
            <a:off x="1009138" y="0"/>
            <a:ext cx="9720072" cy="1499616"/>
          </a:xfrm>
        </p:spPr>
        <p:txBody>
          <a:bodyPr/>
          <a:lstStyle/>
          <a:p>
            <a:r>
              <a:rPr lang="en-IE" dirty="0"/>
              <a:t>FIGILE, CO. OFFALY</a:t>
            </a:r>
          </a:p>
        </p:txBody>
      </p:sp>
      <p:pic>
        <p:nvPicPr>
          <p:cNvPr id="3" name="Picture 2">
            <a:extLst>
              <a:ext uri="{FF2B5EF4-FFF2-40B4-BE49-F238E27FC236}">
                <a16:creationId xmlns:a16="http://schemas.microsoft.com/office/drawing/2014/main" id="{04B8E5C6-D61B-4A44-A1CE-0F87AE36201B}"/>
              </a:ext>
            </a:extLst>
          </p:cNvPr>
          <p:cNvPicPr>
            <a:picLocks noChangeAspect="1"/>
          </p:cNvPicPr>
          <p:nvPr/>
        </p:nvPicPr>
        <p:blipFill>
          <a:blip r:embed="rId2"/>
          <a:stretch>
            <a:fillRect/>
          </a:stretch>
        </p:blipFill>
        <p:spPr>
          <a:xfrm>
            <a:off x="354096" y="1740616"/>
            <a:ext cx="7246102" cy="5117384"/>
          </a:xfrm>
          <a:prstGeom prst="rect">
            <a:avLst/>
          </a:prstGeom>
        </p:spPr>
      </p:pic>
      <p:pic>
        <p:nvPicPr>
          <p:cNvPr id="4" name="Picture 3">
            <a:extLst>
              <a:ext uri="{FF2B5EF4-FFF2-40B4-BE49-F238E27FC236}">
                <a16:creationId xmlns:a16="http://schemas.microsoft.com/office/drawing/2014/main" id="{7F1B4D24-F330-412F-9729-78A2C3021FBF}"/>
              </a:ext>
            </a:extLst>
          </p:cNvPr>
          <p:cNvPicPr>
            <a:picLocks noChangeAspect="1"/>
          </p:cNvPicPr>
          <p:nvPr/>
        </p:nvPicPr>
        <p:blipFill>
          <a:blip r:embed="rId3"/>
          <a:stretch>
            <a:fillRect/>
          </a:stretch>
        </p:blipFill>
        <p:spPr>
          <a:xfrm>
            <a:off x="8420986" y="2563850"/>
            <a:ext cx="3891649" cy="4645233"/>
          </a:xfrm>
          <a:prstGeom prst="rect">
            <a:avLst/>
          </a:prstGeom>
        </p:spPr>
      </p:pic>
      <p:pic>
        <p:nvPicPr>
          <p:cNvPr id="5" name="Picture 4">
            <a:extLst>
              <a:ext uri="{FF2B5EF4-FFF2-40B4-BE49-F238E27FC236}">
                <a16:creationId xmlns:a16="http://schemas.microsoft.com/office/drawing/2014/main" id="{18AB1FCC-AAB0-4A30-B7DE-5A353FA7018C}"/>
              </a:ext>
            </a:extLst>
          </p:cNvPr>
          <p:cNvPicPr>
            <a:picLocks noChangeAspect="1"/>
          </p:cNvPicPr>
          <p:nvPr/>
        </p:nvPicPr>
        <p:blipFill rotWithShape="1">
          <a:blip r:embed="rId4"/>
          <a:srcRect t="28796" r="8482"/>
          <a:stretch/>
        </p:blipFill>
        <p:spPr>
          <a:xfrm>
            <a:off x="7240249" y="75640"/>
            <a:ext cx="3102268" cy="2656513"/>
          </a:xfrm>
          <a:prstGeom prst="rect">
            <a:avLst/>
          </a:prstGeom>
        </p:spPr>
      </p:pic>
    </p:spTree>
    <p:extLst>
      <p:ext uri="{BB962C8B-B14F-4D97-AF65-F5344CB8AC3E}">
        <p14:creationId xmlns:p14="http://schemas.microsoft.com/office/powerpoint/2010/main" val="354949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A577-D046-41F4-B814-353E825F7799}"/>
              </a:ext>
            </a:extLst>
          </p:cNvPr>
          <p:cNvSpPr>
            <a:spLocks noGrp="1"/>
          </p:cNvSpPr>
          <p:nvPr>
            <p:ph type="title"/>
          </p:nvPr>
        </p:nvSpPr>
        <p:spPr>
          <a:xfrm>
            <a:off x="896538" y="0"/>
            <a:ext cx="9720072" cy="1499616"/>
          </a:xfrm>
        </p:spPr>
        <p:txBody>
          <a:bodyPr/>
          <a:lstStyle/>
          <a:p>
            <a:r>
              <a:rPr lang="en-IE" dirty="0"/>
              <a:t>Dargle, CO. Wicklow</a:t>
            </a:r>
          </a:p>
        </p:txBody>
      </p:sp>
      <p:pic>
        <p:nvPicPr>
          <p:cNvPr id="3" name="Picture 2">
            <a:extLst>
              <a:ext uri="{FF2B5EF4-FFF2-40B4-BE49-F238E27FC236}">
                <a16:creationId xmlns:a16="http://schemas.microsoft.com/office/drawing/2014/main" id="{323B53DF-D4B3-4A43-9DAA-C86C04B5357F}"/>
              </a:ext>
            </a:extLst>
          </p:cNvPr>
          <p:cNvPicPr>
            <a:picLocks noChangeAspect="1"/>
          </p:cNvPicPr>
          <p:nvPr/>
        </p:nvPicPr>
        <p:blipFill>
          <a:blip r:embed="rId2"/>
          <a:stretch>
            <a:fillRect/>
          </a:stretch>
        </p:blipFill>
        <p:spPr>
          <a:xfrm>
            <a:off x="145787" y="1846867"/>
            <a:ext cx="7088211" cy="5011133"/>
          </a:xfrm>
          <a:prstGeom prst="rect">
            <a:avLst/>
          </a:prstGeom>
        </p:spPr>
      </p:pic>
      <p:pic>
        <p:nvPicPr>
          <p:cNvPr id="4" name="Picture 3">
            <a:extLst>
              <a:ext uri="{FF2B5EF4-FFF2-40B4-BE49-F238E27FC236}">
                <a16:creationId xmlns:a16="http://schemas.microsoft.com/office/drawing/2014/main" id="{7F9DC227-7A7F-4F91-B619-7F96210F0A3D}"/>
              </a:ext>
            </a:extLst>
          </p:cNvPr>
          <p:cNvPicPr>
            <a:picLocks noChangeAspect="1"/>
          </p:cNvPicPr>
          <p:nvPr/>
        </p:nvPicPr>
        <p:blipFill>
          <a:blip r:embed="rId3"/>
          <a:stretch>
            <a:fillRect/>
          </a:stretch>
        </p:blipFill>
        <p:spPr>
          <a:xfrm>
            <a:off x="7642679" y="3151417"/>
            <a:ext cx="5136533" cy="3706583"/>
          </a:xfrm>
          <a:prstGeom prst="rect">
            <a:avLst/>
          </a:prstGeom>
        </p:spPr>
      </p:pic>
      <p:pic>
        <p:nvPicPr>
          <p:cNvPr id="5" name="Picture 4">
            <a:extLst>
              <a:ext uri="{FF2B5EF4-FFF2-40B4-BE49-F238E27FC236}">
                <a16:creationId xmlns:a16="http://schemas.microsoft.com/office/drawing/2014/main" id="{9B212182-C62E-4787-9885-ABF43073D573}"/>
              </a:ext>
            </a:extLst>
          </p:cNvPr>
          <p:cNvPicPr>
            <a:picLocks noChangeAspect="1"/>
          </p:cNvPicPr>
          <p:nvPr/>
        </p:nvPicPr>
        <p:blipFill>
          <a:blip r:embed="rId4"/>
          <a:stretch>
            <a:fillRect/>
          </a:stretch>
        </p:blipFill>
        <p:spPr>
          <a:xfrm>
            <a:off x="7451292" y="-531284"/>
            <a:ext cx="3330122" cy="3796557"/>
          </a:xfrm>
          <a:prstGeom prst="rect">
            <a:avLst/>
          </a:prstGeom>
        </p:spPr>
      </p:pic>
    </p:spTree>
    <p:extLst>
      <p:ext uri="{BB962C8B-B14F-4D97-AF65-F5344CB8AC3E}">
        <p14:creationId xmlns:p14="http://schemas.microsoft.com/office/powerpoint/2010/main" val="279212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a:t>INCASE catchment approach</a:t>
            </a:r>
            <a:endParaRPr lang="en-IE" dirty="0">
              <a:highlight>
                <a:srgbClr val="00FFFF"/>
              </a:highlight>
            </a:endParaRP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8" y="1870108"/>
            <a:ext cx="9720073" cy="4023360"/>
          </a:xfrm>
        </p:spPr>
        <p:txBody>
          <a:bodyPr>
            <a:normAutofit/>
          </a:bodyPr>
          <a:lstStyle/>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NCA Data requirements CEAF</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Data sources and providers; synergies with other projects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INCASE catchments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b="1" dirty="0"/>
              <a:t>BNM example </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Feasibility assessment; rationale for national profiling</a:t>
            </a:r>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endParaRPr>
          </a:p>
        </p:txBody>
      </p:sp>
      <p:pic>
        <p:nvPicPr>
          <p:cNvPr id="4" name="Picture 3">
            <a:extLst>
              <a:ext uri="{FF2B5EF4-FFF2-40B4-BE49-F238E27FC236}">
                <a16:creationId xmlns:a16="http://schemas.microsoft.com/office/drawing/2014/main" id="{C53BCE98-DD18-470F-80DC-7066BC6C797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D67338B7-454D-460D-8DA2-BF42DC081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412383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p:cNvGrpSpPr>
          <p:nvPr/>
        </p:nvGrpSpPr>
        <p:grpSpPr bwMode="auto">
          <a:xfrm>
            <a:off x="6491333" y="6188076"/>
            <a:ext cx="5543550" cy="533400"/>
            <a:chOff x="430" y="1933"/>
            <a:chExt cx="3811" cy="409"/>
          </a:xfrm>
        </p:grpSpPr>
        <p:pic>
          <p:nvPicPr>
            <p:cNvPr id="13" name="Picture 5" descr="Img_0746"/>
            <p:cNvPicPr>
              <a:picLocks noChangeAspect="1" noChangeArrowheads="1"/>
            </p:cNvPicPr>
            <p:nvPr/>
          </p:nvPicPr>
          <p:blipFill>
            <a:blip r:embed="rId3" cstate="print">
              <a:extLst>
                <a:ext uri="{28A0092B-C50C-407E-A947-70E740481C1C}">
                  <a14:useLocalDpi xmlns:a14="http://schemas.microsoft.com/office/drawing/2010/main" val="0"/>
                </a:ext>
              </a:extLst>
            </a:blip>
            <a:srcRect l="6442" r="6442"/>
            <a:stretch>
              <a:fillRect/>
            </a:stretch>
          </p:blipFill>
          <p:spPr bwMode="auto">
            <a:xfrm>
              <a:off x="3198" y="1933"/>
              <a:ext cx="530" cy="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utterfly L Boora"/>
            <p:cNvPicPr>
              <a:picLocks noChangeAspect="1" noChangeArrowheads="1"/>
            </p:cNvPicPr>
            <p:nvPr/>
          </p:nvPicPr>
          <p:blipFill>
            <a:blip r:embed="rId4">
              <a:extLst>
                <a:ext uri="{28A0092B-C50C-407E-A947-70E740481C1C}">
                  <a14:useLocalDpi xmlns:a14="http://schemas.microsoft.com/office/drawing/2010/main" val="0"/>
                </a:ext>
              </a:extLst>
            </a:blip>
            <a:srcRect l="7158" r="7158"/>
            <a:stretch>
              <a:fillRect/>
            </a:stretch>
          </p:blipFill>
          <p:spPr bwMode="auto">
            <a:xfrm>
              <a:off x="3696" y="1933"/>
              <a:ext cx="545" cy="40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7"/>
            <p:cNvGrpSpPr>
              <a:grpSpLocks/>
            </p:cNvGrpSpPr>
            <p:nvPr/>
          </p:nvGrpSpPr>
          <p:grpSpPr bwMode="auto">
            <a:xfrm>
              <a:off x="430" y="1933"/>
              <a:ext cx="2768" cy="409"/>
              <a:chOff x="430" y="1933"/>
              <a:chExt cx="2906" cy="409"/>
            </a:xfrm>
          </p:grpSpPr>
          <p:pic>
            <p:nvPicPr>
              <p:cNvPr id="16" name="Picture 8" descr="carbon restore 2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5" y="1933"/>
                <a:ext cx="501" cy="4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Ballycon_1017"/>
              <p:cNvPicPr>
                <a:picLocks noChangeAspect="1" noChangeArrowheads="1"/>
              </p:cNvPicPr>
              <p:nvPr/>
            </p:nvPicPr>
            <p:blipFill>
              <a:blip r:embed="rId6" cstate="print">
                <a:extLst>
                  <a:ext uri="{28A0092B-C50C-407E-A947-70E740481C1C}">
                    <a14:useLocalDpi xmlns:a14="http://schemas.microsoft.com/office/drawing/2010/main" val="0"/>
                  </a:ext>
                </a:extLst>
              </a:blip>
              <a:srcRect l="4430" r="2214"/>
              <a:stretch>
                <a:fillRect/>
              </a:stretch>
            </p:blipFill>
            <p:spPr bwMode="auto">
              <a:xfrm>
                <a:off x="430" y="1933"/>
                <a:ext cx="606" cy="4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loonboley1_Woodmount_1034"/>
              <p:cNvPicPr>
                <a:picLocks noChangeAspect="1" noChangeArrowheads="1"/>
              </p:cNvPicPr>
              <p:nvPr/>
            </p:nvPicPr>
            <p:blipFill>
              <a:blip r:embed="rId7" cstate="print">
                <a:extLst>
                  <a:ext uri="{28A0092B-C50C-407E-A947-70E740481C1C}">
                    <a14:useLocalDpi xmlns:a14="http://schemas.microsoft.com/office/drawing/2010/main" val="0"/>
                  </a:ext>
                </a:extLst>
              </a:blip>
              <a:srcRect l="3461" r="1730"/>
              <a:stretch>
                <a:fillRect/>
              </a:stretch>
            </p:blipFill>
            <p:spPr bwMode="auto">
              <a:xfrm>
                <a:off x="1623" y="1933"/>
                <a:ext cx="614" cy="4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lonsast_1017"/>
              <p:cNvPicPr>
                <a:picLocks noChangeAspect="1" noChangeArrowheads="1"/>
              </p:cNvPicPr>
              <p:nvPr/>
            </p:nvPicPr>
            <p:blipFill>
              <a:blip r:embed="rId8" cstate="print">
                <a:extLst>
                  <a:ext uri="{28A0092B-C50C-407E-A947-70E740481C1C}">
                    <a14:useLocalDpi xmlns:a14="http://schemas.microsoft.com/office/drawing/2010/main" val="0"/>
                  </a:ext>
                </a:extLst>
              </a:blip>
              <a:srcRect l="1730" r="3461"/>
              <a:stretch>
                <a:fillRect/>
              </a:stretch>
            </p:blipFill>
            <p:spPr bwMode="auto">
              <a:xfrm>
                <a:off x="1017" y="1933"/>
                <a:ext cx="615" cy="4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P1000608"/>
              <p:cNvPicPr>
                <a:picLocks noChangeAspect="1" noChangeArrowheads="1"/>
              </p:cNvPicPr>
              <p:nvPr/>
            </p:nvPicPr>
            <p:blipFill>
              <a:blip r:embed="rId9" cstate="print">
                <a:extLst>
                  <a:ext uri="{28A0092B-C50C-407E-A947-70E740481C1C}">
                    <a14:useLocalDpi xmlns:a14="http://schemas.microsoft.com/office/drawing/2010/main" val="0"/>
                  </a:ext>
                </a:extLst>
              </a:blip>
              <a:srcRect l="3461" r="1730"/>
              <a:stretch>
                <a:fillRect/>
              </a:stretch>
            </p:blipFill>
            <p:spPr bwMode="auto">
              <a:xfrm>
                <a:off x="2220" y="1933"/>
                <a:ext cx="614" cy="40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Footer Placeholder 1"/>
          <p:cNvSpPr>
            <a:spLocks noGrp="1"/>
          </p:cNvSpPr>
          <p:nvPr>
            <p:ph type="ftr" sz="quarter" idx="10"/>
          </p:nvPr>
        </p:nvSpPr>
        <p:spPr/>
        <p:txBody>
          <a:bodyPr/>
          <a:lstStyle/>
          <a:p>
            <a:r>
              <a:rPr lang="en-US" dirty="0">
                <a:solidFill>
                  <a:srgbClr val="E57200">
                    <a:tint val="75000"/>
                  </a:srgbClr>
                </a:solidFill>
              </a:rPr>
              <a:t>Footer title goes here</a:t>
            </a:r>
          </a:p>
        </p:txBody>
      </p:sp>
      <p:sp>
        <p:nvSpPr>
          <p:cNvPr id="3" name="Slide Number Placeholder 2"/>
          <p:cNvSpPr>
            <a:spLocks noGrp="1"/>
          </p:cNvSpPr>
          <p:nvPr>
            <p:ph type="sldNum" sz="quarter" idx="11"/>
          </p:nvPr>
        </p:nvSpPr>
        <p:spPr/>
        <p:txBody>
          <a:bodyPr/>
          <a:lstStyle/>
          <a:p>
            <a:pPr algn="l"/>
            <a:fld id="{125EE8F5-089C-4544-BDD9-1509F9832AE3}" type="slidenum">
              <a:rPr lang="en-US" smtClean="0">
                <a:solidFill>
                  <a:srgbClr val="E57200">
                    <a:tint val="75000"/>
                  </a:srgbClr>
                </a:solidFill>
              </a:rPr>
              <a:pPr algn="l"/>
              <a:t>13</a:t>
            </a:fld>
            <a:endParaRPr lang="en-US" dirty="0">
              <a:solidFill>
                <a:srgbClr val="E57200">
                  <a:tint val="75000"/>
                </a:srgbClr>
              </a:solidFill>
            </a:endParaRPr>
          </a:p>
        </p:txBody>
      </p:sp>
      <p:pic>
        <p:nvPicPr>
          <p:cNvPr id="5" name="Picture 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104738" y="3435177"/>
            <a:ext cx="4563262" cy="3225485"/>
          </a:xfrm>
          <a:prstGeom prst="rect">
            <a:avLst/>
          </a:prstGeom>
        </p:spPr>
      </p:pic>
      <p:pic>
        <p:nvPicPr>
          <p:cNvPr id="6" name="Picture 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524000" y="0"/>
            <a:ext cx="4563260" cy="3225484"/>
          </a:xfrm>
          <a:prstGeom prst="rect">
            <a:avLst/>
          </a:prstGeom>
        </p:spPr>
      </p:pic>
      <p:pic>
        <p:nvPicPr>
          <p:cNvPr id="7" name="Picture 6"/>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104742" y="1"/>
            <a:ext cx="4563259" cy="3225483"/>
          </a:xfrm>
          <a:prstGeom prst="rect">
            <a:avLst/>
          </a:prstGeom>
        </p:spPr>
      </p:pic>
      <p:pic>
        <p:nvPicPr>
          <p:cNvPr id="8" name="Picture 7"/>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524001" y="3435179"/>
            <a:ext cx="4563259" cy="3225483"/>
          </a:xfrm>
          <a:prstGeom prst="rect">
            <a:avLst/>
          </a:prstGeom>
        </p:spPr>
      </p:pic>
      <p:sp>
        <p:nvSpPr>
          <p:cNvPr id="4" name="TextBox 3"/>
          <p:cNvSpPr txBox="1"/>
          <p:nvPr/>
        </p:nvSpPr>
        <p:spPr>
          <a:xfrm>
            <a:off x="4076727" y="2492412"/>
            <a:ext cx="1923479" cy="646331"/>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IE" dirty="0"/>
              <a:t>1900: PB1 Raised Bog</a:t>
            </a:r>
          </a:p>
        </p:txBody>
      </p:sp>
      <p:sp>
        <p:nvSpPr>
          <p:cNvPr id="9" name="TextBox 8"/>
          <p:cNvSpPr txBox="1"/>
          <p:nvPr/>
        </p:nvSpPr>
        <p:spPr>
          <a:xfrm>
            <a:off x="9030766" y="2492412"/>
            <a:ext cx="1489165" cy="646331"/>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IE" dirty="0"/>
              <a:t>1980: PB4I</a:t>
            </a:r>
          </a:p>
          <a:p>
            <a:r>
              <a:rPr lang="en-IE" dirty="0"/>
              <a:t>Industrial</a:t>
            </a:r>
          </a:p>
        </p:txBody>
      </p:sp>
      <p:sp>
        <p:nvSpPr>
          <p:cNvPr id="10" name="TextBox 9"/>
          <p:cNvSpPr txBox="1"/>
          <p:nvPr/>
        </p:nvSpPr>
        <p:spPr>
          <a:xfrm>
            <a:off x="3884248" y="5822057"/>
            <a:ext cx="2151140" cy="92333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IE" dirty="0"/>
              <a:t>2019: PF1/2; WN7</a:t>
            </a:r>
          </a:p>
          <a:p>
            <a:r>
              <a:rPr lang="en-IE" dirty="0"/>
              <a:t>Pioneer fen/Woodland</a:t>
            </a:r>
          </a:p>
        </p:txBody>
      </p:sp>
      <p:sp>
        <p:nvSpPr>
          <p:cNvPr id="11" name="TextBox 10"/>
          <p:cNvSpPr txBox="1"/>
          <p:nvPr/>
        </p:nvSpPr>
        <p:spPr>
          <a:xfrm>
            <a:off x="8803109" y="5756767"/>
            <a:ext cx="1832594" cy="92333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IE" dirty="0"/>
              <a:t>2050: PF/WN</a:t>
            </a:r>
          </a:p>
          <a:p>
            <a:r>
              <a:rPr lang="en-IE" dirty="0"/>
              <a:t>Fen/woodland mosaic</a:t>
            </a:r>
          </a:p>
        </p:txBody>
      </p:sp>
      <p:sp>
        <p:nvSpPr>
          <p:cNvPr id="21" name="TextBox 20"/>
          <p:cNvSpPr txBox="1"/>
          <p:nvPr/>
        </p:nvSpPr>
        <p:spPr>
          <a:xfrm>
            <a:off x="3161235" y="1735095"/>
            <a:ext cx="5901459" cy="2800767"/>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IE" sz="4400" dirty="0"/>
              <a:t>Asset extent</a:t>
            </a:r>
          </a:p>
          <a:p>
            <a:pPr algn="ctr"/>
            <a:r>
              <a:rPr lang="en-IE" sz="4400" dirty="0"/>
              <a:t>Asset register = asset classification through time</a:t>
            </a:r>
          </a:p>
          <a:p>
            <a:pPr algn="ctr"/>
            <a:endParaRPr lang="en-IE" sz="4400" dirty="0"/>
          </a:p>
        </p:txBody>
      </p:sp>
    </p:spTree>
    <p:extLst>
      <p:ext uri="{BB962C8B-B14F-4D97-AF65-F5344CB8AC3E}">
        <p14:creationId xmlns:p14="http://schemas.microsoft.com/office/powerpoint/2010/main" val="6397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Footer title goes here</a:t>
            </a:r>
          </a:p>
        </p:txBody>
      </p:sp>
      <p:sp>
        <p:nvSpPr>
          <p:cNvPr id="3" name="Slide Number Placeholder 2"/>
          <p:cNvSpPr>
            <a:spLocks noGrp="1"/>
          </p:cNvSpPr>
          <p:nvPr>
            <p:ph type="sldNum" sz="quarter" idx="11"/>
          </p:nvPr>
        </p:nvSpPr>
        <p:spPr/>
        <p:txBody>
          <a:bodyPr/>
          <a:lstStyle/>
          <a:p>
            <a:pPr algn="l"/>
            <a:fld id="{125EE8F5-089C-4544-BDD9-1509F9832AE3}" type="slidenum">
              <a:rPr lang="en-US" smtClean="0"/>
              <a:pPr algn="l"/>
              <a:t>14</a:t>
            </a:fld>
            <a:endParaRPr lang="en-US" dirty="0"/>
          </a:p>
        </p:txBody>
      </p:sp>
      <p:pic>
        <p:nvPicPr>
          <p:cNvPr id="6" name="Picture Placeholder 5"/>
          <p:cNvPicPr>
            <a:picLocks noGrp="1"/>
          </p:cNvPicPr>
          <p:nvPr>
            <p:ph type="pic" sz="quarter" idx="12"/>
          </p:nvPr>
        </p:nvPicPr>
        <p:blipFill>
          <a:blip r:embed="rId2">
            <a:extLst>
              <a:ext uri="{28A0092B-C50C-407E-A947-70E740481C1C}">
                <a14:useLocalDpi xmlns:a14="http://schemas.microsoft.com/office/drawing/2010/main" val="0"/>
              </a:ext>
            </a:extLst>
          </a:blip>
          <a:srcRect t="5500" b="5500"/>
          <a:stretch>
            <a:fillRect/>
          </a:stretch>
        </p:blipFill>
        <p:spPr bwMode="auto">
          <a:xfrm>
            <a:off x="353485" y="285750"/>
            <a:ext cx="11518725" cy="5845227"/>
          </a:xfrm>
          <a:prstGeom prst="rect">
            <a:avLst/>
          </a:prstGeom>
          <a:noFill/>
        </p:spPr>
      </p:pic>
      <p:sp>
        <p:nvSpPr>
          <p:cNvPr id="7" name="Footer Placeholder 1"/>
          <p:cNvSpPr txBox="1">
            <a:spLocks/>
          </p:cNvSpPr>
          <p:nvPr/>
        </p:nvSpPr>
        <p:spPr>
          <a:xfrm>
            <a:off x="912056" y="6386851"/>
            <a:ext cx="4979963"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800" b="1" dirty="0">
                <a:solidFill>
                  <a:schemeClr val="tx2">
                    <a:lumMod val="50000"/>
                  </a:schemeClr>
                </a:solidFill>
              </a:rPr>
              <a:t>Ecosystem assets, selected bogs, 2019 </a:t>
            </a:r>
            <a:r>
              <a:rPr lang="en-IE" sz="1800" b="1" dirty="0">
                <a:solidFill>
                  <a:schemeClr val="tx2">
                    <a:lumMod val="50000"/>
                  </a:schemeClr>
                </a:solidFill>
              </a:rPr>
              <a:t> </a:t>
            </a:r>
            <a:r>
              <a:rPr lang="en-AU" sz="1800" b="1" dirty="0">
                <a:solidFill>
                  <a:schemeClr val="tx2">
                    <a:lumMod val="50000"/>
                  </a:schemeClr>
                </a:solidFill>
              </a:rPr>
              <a:t>  </a:t>
            </a:r>
            <a:endParaRPr lang="en-IE" sz="1800" b="1" dirty="0">
              <a:solidFill>
                <a:schemeClr val="tx2">
                  <a:lumMod val="50000"/>
                </a:schemeClr>
              </a:solidFill>
            </a:endParaRPr>
          </a:p>
        </p:txBody>
      </p:sp>
      <p:sp>
        <p:nvSpPr>
          <p:cNvPr id="8" name="TextBox 7">
            <a:extLst>
              <a:ext uri="{FF2B5EF4-FFF2-40B4-BE49-F238E27FC236}">
                <a16:creationId xmlns:a16="http://schemas.microsoft.com/office/drawing/2014/main" id="{00528BA9-4268-40AA-8AB6-A6B051039D39}"/>
              </a:ext>
            </a:extLst>
          </p:cNvPr>
          <p:cNvSpPr txBox="1"/>
          <p:nvPr/>
        </p:nvSpPr>
        <p:spPr>
          <a:xfrm>
            <a:off x="3145270" y="2484603"/>
            <a:ext cx="5901459" cy="2123658"/>
          </a:xfrm>
          <a:prstGeom prst="rect">
            <a:avLst/>
          </a:prstGeom>
          <a:solidFill>
            <a:srgbClr val="2683C6"/>
          </a:solidFill>
          <a:ln w="15875" cap="flat" cmpd="sng" algn="ctr">
            <a:solidFill>
              <a:sysClr val="windowText" lastClr="000000">
                <a:shade val="50000"/>
              </a:sys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4400" b="0" i="0" u="none" strike="noStrike" kern="0" cap="none" spc="0" normalizeH="0" baseline="0" noProof="0" dirty="0">
                <a:ln>
                  <a:noFill/>
                </a:ln>
                <a:solidFill>
                  <a:prstClr val="white"/>
                </a:solidFill>
                <a:effectLst/>
                <a:uLnTx/>
                <a:uFillTx/>
                <a:latin typeface="Tw Cen MT" panose="020B0602020104020603"/>
                <a:ea typeface="+mn-ea"/>
                <a:cs typeface="+mn-cs"/>
              </a:rPr>
              <a:t>Asset extent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4400" b="0" i="0" u="none" strike="noStrike" kern="0" cap="none" spc="0" normalizeH="0" baseline="0" noProof="0" dirty="0">
                <a:ln>
                  <a:noFill/>
                </a:ln>
                <a:solidFill>
                  <a:prstClr val="white"/>
                </a:solidFill>
                <a:effectLst/>
                <a:uLnTx/>
                <a:uFillTx/>
                <a:latin typeface="Tw Cen MT" panose="020B0602020104020603"/>
                <a:ea typeface="+mn-ea"/>
                <a:cs typeface="+mn-cs"/>
              </a:rPr>
              <a:t>changes over time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44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18024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sz="1600" b="1" dirty="0">
                <a:solidFill>
                  <a:schemeClr val="tx2">
                    <a:lumMod val="50000"/>
                  </a:schemeClr>
                </a:solidFill>
                <a:highlight>
                  <a:srgbClr val="FFFF00"/>
                </a:highlight>
                <a:latin typeface="Calibri Light" panose="020F0302020204030204" pitchFamily="34" charset="0"/>
                <a:ea typeface="Calibri Light" panose="020F0302020204030204" pitchFamily="34" charset="0"/>
                <a:cs typeface="Times New Roman" panose="02020603050405020304" pitchFamily="18" charset="0"/>
              </a:rPr>
              <a:t>Area by condition categories, 1900 - 2050</a:t>
            </a:r>
            <a:endParaRPr lang="en-US" sz="1600" b="1" dirty="0">
              <a:solidFill>
                <a:schemeClr val="tx2">
                  <a:lumMod val="50000"/>
                </a:schemeClr>
              </a:solidFill>
            </a:endParaRPr>
          </a:p>
        </p:txBody>
      </p:sp>
      <p:sp>
        <p:nvSpPr>
          <p:cNvPr id="3" name="Slide Number Placeholder 2"/>
          <p:cNvSpPr>
            <a:spLocks noGrp="1"/>
          </p:cNvSpPr>
          <p:nvPr>
            <p:ph type="sldNum" sz="quarter" idx="11"/>
          </p:nvPr>
        </p:nvSpPr>
        <p:spPr/>
        <p:txBody>
          <a:bodyPr/>
          <a:lstStyle/>
          <a:p>
            <a:pPr algn="l"/>
            <a:fld id="{125EE8F5-089C-4544-BDD9-1509F9832AE3}" type="slidenum">
              <a:rPr lang="en-US" smtClean="0"/>
              <a:pPr algn="l"/>
              <a:t>15</a:t>
            </a:fld>
            <a:endParaRPr lang="en-US" dirty="0"/>
          </a:p>
        </p:txBody>
      </p:sp>
      <p:pic>
        <p:nvPicPr>
          <p:cNvPr id="5" name="Picture Placeholder 4"/>
          <p:cNvPicPr>
            <a:picLocks noGrp="1"/>
          </p:cNvPicPr>
          <p:nvPr>
            <p:ph type="pic" sz="quarter" idx="12"/>
          </p:nvPr>
        </p:nvPicPr>
        <p:blipFill>
          <a:blip r:embed="rId2">
            <a:extLst>
              <a:ext uri="{28A0092B-C50C-407E-A947-70E740481C1C}">
                <a14:useLocalDpi xmlns:a14="http://schemas.microsoft.com/office/drawing/2010/main" val="0"/>
              </a:ext>
            </a:extLst>
          </a:blip>
          <a:srcRect t="12487" b="12487"/>
          <a:stretch>
            <a:fillRect/>
          </a:stretch>
        </p:blipFill>
        <p:spPr bwMode="auto">
          <a:prstGeom prst="rect">
            <a:avLst/>
          </a:prstGeom>
          <a:noFill/>
        </p:spPr>
      </p:pic>
      <p:sp>
        <p:nvSpPr>
          <p:cNvPr id="6" name="TextBox 5">
            <a:extLst>
              <a:ext uri="{FF2B5EF4-FFF2-40B4-BE49-F238E27FC236}">
                <a16:creationId xmlns:a16="http://schemas.microsoft.com/office/drawing/2014/main" id="{156003D9-03AA-46AC-BAA8-EEB9976C3EA5}"/>
              </a:ext>
            </a:extLst>
          </p:cNvPr>
          <p:cNvSpPr txBox="1"/>
          <p:nvPr/>
        </p:nvSpPr>
        <p:spPr>
          <a:xfrm>
            <a:off x="3145270" y="2484603"/>
            <a:ext cx="5901459" cy="2123658"/>
          </a:xfrm>
          <a:prstGeom prst="rect">
            <a:avLst/>
          </a:prstGeom>
          <a:solidFill>
            <a:srgbClr val="2683C6"/>
          </a:solidFill>
          <a:ln w="15875" cap="flat" cmpd="sng" algn="ctr">
            <a:solidFill>
              <a:sysClr val="windowText" lastClr="000000">
                <a:shade val="50000"/>
              </a:sys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4400" b="0" i="0" u="none" strike="noStrike" kern="0" cap="none" spc="0" normalizeH="0" baseline="0" noProof="0" dirty="0">
                <a:ln>
                  <a:noFill/>
                </a:ln>
                <a:solidFill>
                  <a:prstClr val="white"/>
                </a:solidFill>
                <a:effectLst/>
                <a:uLnTx/>
                <a:uFillTx/>
                <a:latin typeface="Tw Cen MT" panose="020B0602020104020603"/>
                <a:ea typeface="+mn-ea"/>
                <a:cs typeface="+mn-cs"/>
              </a:rPr>
              <a:t>Condition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4400" b="0" i="0" u="none" strike="noStrike" kern="0" cap="none" spc="0" normalizeH="0" baseline="0" noProof="0" dirty="0">
                <a:ln>
                  <a:noFill/>
                </a:ln>
                <a:solidFill>
                  <a:prstClr val="white"/>
                </a:solidFill>
                <a:effectLst/>
                <a:uLnTx/>
                <a:uFillTx/>
                <a:latin typeface="Tw Cen MT" panose="020B0602020104020603"/>
                <a:ea typeface="+mn-ea"/>
                <a:cs typeface="+mn-cs"/>
              </a:rPr>
              <a:t>changes over time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44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6113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a:t>INCASE catchment approach</a:t>
            </a:r>
            <a:endParaRPr lang="en-IE" dirty="0">
              <a:highlight>
                <a:srgbClr val="00FFFF"/>
              </a:highlight>
            </a:endParaRP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8" y="1870108"/>
            <a:ext cx="9720073" cy="4023360"/>
          </a:xfrm>
        </p:spPr>
        <p:txBody>
          <a:bodyPr>
            <a:normAutofit/>
          </a:bodyPr>
          <a:lstStyle/>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NCA Data requirements CEAF</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Data sources and providers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Synergies with other projects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Outline four catchments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BNM example </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b="1" dirty="0"/>
              <a:t>Feasibility assessment; rationale for national profiling</a:t>
            </a:r>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endParaRPr>
          </a:p>
        </p:txBody>
      </p:sp>
      <p:pic>
        <p:nvPicPr>
          <p:cNvPr id="4" name="Picture 3">
            <a:extLst>
              <a:ext uri="{FF2B5EF4-FFF2-40B4-BE49-F238E27FC236}">
                <a16:creationId xmlns:a16="http://schemas.microsoft.com/office/drawing/2014/main" id="{C53BCE98-DD18-470F-80DC-7066BC6C797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A3214C4B-25D0-457E-88FA-58481B592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351144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normAutofit/>
          </a:bodyPr>
          <a:lstStyle/>
          <a:p>
            <a:pPr>
              <a:lnSpc>
                <a:spcPct val="107000"/>
              </a:lnSpc>
              <a:spcBef>
                <a:spcPts val="600"/>
              </a:spcBef>
              <a:spcAft>
                <a:spcPts val="600"/>
              </a:spcAft>
              <a:buClr>
                <a:srgbClr val="1CADE4"/>
              </a:buClr>
            </a:pPr>
            <a:r>
              <a:rPr lang="en-IE" sz="5400" dirty="0" err="1"/>
              <a:t>Incase</a:t>
            </a:r>
            <a:r>
              <a:rPr lang="en-IE" sz="5400" dirty="0"/>
              <a:t> aims</a:t>
            </a: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931362" y="1874349"/>
            <a:ext cx="9720073" cy="4023360"/>
          </a:xfrm>
        </p:spPr>
        <p:txBody>
          <a:bodyPr>
            <a:normAutofit lnSpcReduction="10000"/>
          </a:bodyPr>
          <a:lstStyle/>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Build on and </a:t>
            </a:r>
            <a:r>
              <a:rPr lang="en-IE" sz="2400" b="1" dirty="0">
                <a:ea typeface="Calibri" panose="020F0502020204030204" pitchFamily="34" charset="0"/>
                <a:cs typeface="Times New Roman" panose="02020603050405020304" pitchFamily="18" charset="0"/>
              </a:rPr>
              <a:t>bring value to work completed to date </a:t>
            </a:r>
            <a:r>
              <a:rPr lang="en-IE" sz="2400" dirty="0">
                <a:ea typeface="Calibri" panose="020F0502020204030204" pitchFamily="34" charset="0"/>
                <a:cs typeface="Times New Roman" panose="02020603050405020304" pitchFamily="18" charset="0"/>
              </a:rPr>
              <a:t>(bringing data-sets together from wide-ranging agencies and research projects);</a:t>
            </a:r>
          </a:p>
          <a:p>
            <a:pPr marL="342900" lvl="0" indent="-342900">
              <a:lnSpc>
                <a:spcPct val="107000"/>
              </a:lnSpc>
              <a:spcAft>
                <a:spcPts val="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Collaborate with and </a:t>
            </a:r>
            <a:r>
              <a:rPr lang="en-IE" sz="2400" b="1" dirty="0">
                <a:ea typeface="Calibri" panose="020F0502020204030204" pitchFamily="34" charset="0"/>
                <a:cs typeface="Times New Roman" panose="02020603050405020304" pitchFamily="18" charset="0"/>
              </a:rPr>
              <a:t>strengthen synergies </a:t>
            </a:r>
            <a:r>
              <a:rPr lang="en-IE" sz="2400" dirty="0">
                <a:ea typeface="Calibri" panose="020F0502020204030204" pitchFamily="34" charset="0"/>
                <a:cs typeface="Times New Roman" panose="02020603050405020304" pitchFamily="18" charset="0"/>
              </a:rPr>
              <a:t>with existing projects, </a:t>
            </a:r>
            <a:r>
              <a:rPr lang="en-IE" sz="2400" i="1" dirty="0">
                <a:ea typeface="Calibri" panose="020F0502020204030204" pitchFamily="34" charset="0"/>
                <a:cs typeface="Times New Roman" panose="02020603050405020304" pitchFamily="18" charset="0"/>
              </a:rPr>
              <a:t>while working to</a:t>
            </a:r>
            <a:endParaRPr lang="en-IE" sz="2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Build a </a:t>
            </a:r>
            <a:r>
              <a:rPr lang="en-IE" sz="2400" b="1" dirty="0">
                <a:ea typeface="Calibri" panose="020F0502020204030204" pitchFamily="34" charset="0"/>
                <a:cs typeface="Times New Roman" panose="02020603050405020304" pitchFamily="18" charset="0"/>
              </a:rPr>
              <a:t>shared platform of information </a:t>
            </a:r>
            <a:r>
              <a:rPr lang="en-IE" sz="2400" dirty="0">
                <a:ea typeface="Calibri" panose="020F0502020204030204" pitchFamily="34" charset="0"/>
                <a:cs typeface="Times New Roman" panose="02020603050405020304" pitchFamily="18" charset="0"/>
              </a:rPr>
              <a:t>whereby a standardised and coherent information set on natural capital (extent, condition assessment, services and benefits) can be </a:t>
            </a:r>
            <a:r>
              <a:rPr lang="en-IE" sz="2400" b="1" dirty="0">
                <a:ea typeface="Calibri" panose="020F0502020204030204" pitchFamily="34" charset="0"/>
                <a:cs typeface="Times New Roman" panose="02020603050405020304" pitchFamily="18" charset="0"/>
              </a:rPr>
              <a:t>aligned with national income accounts</a:t>
            </a:r>
            <a:r>
              <a:rPr lang="en-IE" sz="2400" dirty="0">
                <a:ea typeface="Calibri" panose="020F0502020204030204" pitchFamily="34" charset="0"/>
                <a:cs typeface="Times New Roman" panose="02020603050405020304" pitchFamily="18" charset="0"/>
              </a:rPr>
              <a:t>, </a:t>
            </a:r>
            <a:r>
              <a:rPr lang="en-IE" sz="2400" i="1" dirty="0">
                <a:ea typeface="Calibri" panose="020F0502020204030204" pitchFamily="34" charset="0"/>
                <a:cs typeface="Times New Roman" panose="02020603050405020304" pitchFamily="18" charset="0"/>
              </a:rPr>
              <a:t>and</a:t>
            </a:r>
            <a:r>
              <a:rPr lang="en-IE" sz="2400" dirty="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IE" sz="2400" b="1" dirty="0">
                <a:ea typeface="Calibri" panose="020F0502020204030204" pitchFamily="34" charset="0"/>
                <a:cs typeface="Times New Roman" panose="02020603050405020304" pitchFamily="18" charset="0"/>
              </a:rPr>
              <a:t>Inform future standardised approaches </a:t>
            </a:r>
            <a:r>
              <a:rPr lang="en-IE" sz="2400" dirty="0">
                <a:ea typeface="Calibri" panose="020F0502020204030204" pitchFamily="34" charset="0"/>
                <a:cs typeface="Times New Roman" panose="02020603050405020304" pitchFamily="18" charset="0"/>
              </a:rPr>
              <a:t>to data collection, data sharing and effective data use and reporting. </a:t>
            </a:r>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endParaRPr>
          </a:p>
        </p:txBody>
      </p:sp>
      <p:pic>
        <p:nvPicPr>
          <p:cNvPr id="4" name="Picture 3">
            <a:extLst>
              <a:ext uri="{FF2B5EF4-FFF2-40B4-BE49-F238E27FC236}">
                <a16:creationId xmlns:a16="http://schemas.microsoft.com/office/drawing/2014/main" id="{C53BCE98-DD18-470F-80DC-7066BC6C797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784D6C97-9429-4364-945E-2CBBCDA5F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201621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a:t>INCASE Feasibility – keep going!</a:t>
            </a:r>
            <a:endParaRPr lang="en-IE" dirty="0">
              <a:highlight>
                <a:srgbClr val="00FFFF"/>
              </a:highlight>
            </a:endParaRP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8" y="1870108"/>
            <a:ext cx="9720073" cy="4023360"/>
          </a:xfrm>
        </p:spPr>
        <p:txBody>
          <a:bodyPr>
            <a:normAutofit lnSpcReduction="10000"/>
          </a:bodyPr>
          <a:lstStyle/>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Experienced and </a:t>
            </a:r>
            <a:r>
              <a:rPr lang="en-IE" sz="2400" b="1" dirty="0"/>
              <a:t>multi-disciplinary</a:t>
            </a:r>
            <a:r>
              <a:rPr lang="en-IE" sz="2400" dirty="0"/>
              <a:t> Project Team and Steering Committee; </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A </a:t>
            </a:r>
            <a:r>
              <a:rPr lang="en-IE" sz="2400" b="1" dirty="0"/>
              <a:t>strong motivation </a:t>
            </a:r>
            <a:r>
              <a:rPr lang="en-IE" sz="2400" dirty="0"/>
              <a:t>based on a number of policy drivers at international and national levels;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The range, standard and </a:t>
            </a:r>
            <a:r>
              <a:rPr lang="en-IE" sz="2400" b="1" dirty="0"/>
              <a:t>quality of data </a:t>
            </a:r>
            <a:r>
              <a:rPr lang="en-IE" sz="2400" dirty="0"/>
              <a:t>available to construct the accounts at catchment and national level;</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The </a:t>
            </a:r>
            <a:r>
              <a:rPr lang="en-IE" sz="2400" b="1" dirty="0"/>
              <a:t>technical expertise </a:t>
            </a:r>
            <a:r>
              <a:rPr lang="en-IE" sz="2400" dirty="0"/>
              <a:t>in different agencies supporting the project in relation to technical and policy aspects;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The </a:t>
            </a:r>
            <a:r>
              <a:rPr lang="en-IE" sz="2400" b="1" dirty="0"/>
              <a:t>support</a:t>
            </a:r>
            <a:r>
              <a:rPr lang="en-IE" sz="2400" dirty="0"/>
              <a:t> of a range of stakeholders locally, nationally and internationally.</a:t>
            </a:r>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endParaRPr>
          </a:p>
        </p:txBody>
      </p:sp>
      <p:pic>
        <p:nvPicPr>
          <p:cNvPr id="4" name="Picture 3">
            <a:extLst>
              <a:ext uri="{FF2B5EF4-FFF2-40B4-BE49-F238E27FC236}">
                <a16:creationId xmlns:a16="http://schemas.microsoft.com/office/drawing/2014/main" id="{C53BCE98-DD18-470F-80DC-7066BC6C797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EC9DAA55-20B1-40E9-B670-A9AF9DB34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119031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a:t>INCASE – DEVELOP NATIONAL CONTEXT</a:t>
            </a:r>
            <a:endParaRPr lang="en-IE" dirty="0">
              <a:highlight>
                <a:srgbClr val="00FFFF"/>
              </a:highlight>
            </a:endParaRP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8" y="1870108"/>
            <a:ext cx="9720073" cy="4402676"/>
          </a:xfrm>
        </p:spPr>
        <p:txBody>
          <a:bodyPr>
            <a:noAutofit/>
          </a:bodyPr>
          <a:lstStyle/>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INCASE catchment: </a:t>
            </a:r>
            <a:r>
              <a:rPr lang="en-IE" sz="2400" b="1" dirty="0"/>
              <a:t>insights/tools </a:t>
            </a:r>
            <a:r>
              <a:rPr lang="en-IE" sz="2400" dirty="0"/>
              <a:t>that can be used at a national level which are presently unknown;</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National profiling would </a:t>
            </a:r>
            <a:r>
              <a:rPr lang="en-IE" sz="2400" b="1" dirty="0"/>
              <a:t>use the same data </a:t>
            </a:r>
            <a:r>
              <a:rPr lang="en-IE" sz="2400" dirty="0"/>
              <a:t>collated for the INCASE catchment level work </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High-level approach </a:t>
            </a:r>
            <a:r>
              <a:rPr lang="en-IE" sz="2400" b="1" dirty="0"/>
              <a:t>creates context for INCASE </a:t>
            </a:r>
            <a:r>
              <a:rPr lang="en-IE" sz="2400" dirty="0"/>
              <a:t>work, setting up the approach to be used nationally either at catchment level by EPA or developing the accounts at electoral district / county level by the CSO and/or other relevant agencies;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A </a:t>
            </a:r>
            <a:r>
              <a:rPr lang="en-IE" sz="2400" b="1" dirty="0"/>
              <a:t>standardised system of NCA </a:t>
            </a:r>
            <a:r>
              <a:rPr lang="en-IE" sz="2400" dirty="0"/>
              <a:t>(based on SEEA) established for Ireland up and running in 2020, a common platform for future iterations.</a:t>
            </a:r>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endParaRPr>
          </a:p>
        </p:txBody>
      </p:sp>
      <p:pic>
        <p:nvPicPr>
          <p:cNvPr id="4" name="Picture 3">
            <a:extLst>
              <a:ext uri="{FF2B5EF4-FFF2-40B4-BE49-F238E27FC236}">
                <a16:creationId xmlns:a16="http://schemas.microsoft.com/office/drawing/2014/main" id="{C53BCE98-DD18-470F-80DC-7066BC6C797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6AD4BA3E-C52E-4095-8EAF-D8E30CCB9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417904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a:t>INCASE catchment approach</a:t>
            </a:r>
            <a:endParaRPr lang="en-IE" dirty="0">
              <a:highlight>
                <a:srgbClr val="00FFFF"/>
              </a:highlight>
            </a:endParaRP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8" y="1870108"/>
            <a:ext cx="9720073" cy="4023360"/>
          </a:xfrm>
        </p:spPr>
        <p:txBody>
          <a:bodyPr>
            <a:normAutofit/>
          </a:bodyPr>
          <a:lstStyle/>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NCA Data requirements CEAF</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Data sources and providers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Synergies with other projects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Outline four catchments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BNM example</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Feasibility assessment; rationale for national profiling</a:t>
            </a:r>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endParaRPr>
          </a:p>
        </p:txBody>
      </p:sp>
      <p:pic>
        <p:nvPicPr>
          <p:cNvPr id="7" name="Picture 6">
            <a:extLst>
              <a:ext uri="{FF2B5EF4-FFF2-40B4-BE49-F238E27FC236}">
                <a16:creationId xmlns:a16="http://schemas.microsoft.com/office/drawing/2014/main" id="{3E3D8488-F3A5-44AC-B16B-CD98074CE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4133670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5125F8-2D7B-48CF-9034-DF82A94EF6C9}"/>
              </a:ext>
            </a:extLst>
          </p:cNvPr>
          <p:cNvSpPr>
            <a:spLocks noGrp="1"/>
          </p:cNvSpPr>
          <p:nvPr>
            <p:ph type="title"/>
          </p:nvPr>
        </p:nvSpPr>
        <p:spPr>
          <a:xfrm>
            <a:off x="838200" y="0"/>
            <a:ext cx="10515600" cy="1325563"/>
          </a:xfrm>
        </p:spPr>
        <p:txBody>
          <a:bodyPr>
            <a:normAutofit/>
          </a:bodyPr>
          <a:lstStyle/>
          <a:p>
            <a:r>
              <a:rPr lang="en-IE" sz="4000" dirty="0"/>
              <a:t>Workshop agenda</a:t>
            </a:r>
            <a:endParaRPr lang="en-IE" sz="4000" dirty="0">
              <a:highlight>
                <a:srgbClr val="00FFFF"/>
              </a:highlight>
            </a:endParaRPr>
          </a:p>
        </p:txBody>
      </p:sp>
      <p:sp>
        <p:nvSpPr>
          <p:cNvPr id="5" name="Content Placeholder 4">
            <a:extLst>
              <a:ext uri="{FF2B5EF4-FFF2-40B4-BE49-F238E27FC236}">
                <a16:creationId xmlns:a16="http://schemas.microsoft.com/office/drawing/2014/main" id="{1A43138A-97C9-4474-ACC0-C437C535F0A6}"/>
              </a:ext>
            </a:extLst>
          </p:cNvPr>
          <p:cNvSpPr>
            <a:spLocks noGrp="1"/>
          </p:cNvSpPr>
          <p:nvPr>
            <p:ph idx="1"/>
          </p:nvPr>
        </p:nvSpPr>
        <p:spPr>
          <a:xfrm>
            <a:off x="838200" y="1132914"/>
            <a:ext cx="10515600" cy="4953203"/>
          </a:xfrm>
        </p:spPr>
        <p:txBody>
          <a:bodyPr>
            <a:noAutofit/>
          </a:bodyPr>
          <a:lstStyle/>
          <a:p>
            <a:pPr marL="0" indent="0">
              <a:spcBef>
                <a:spcPts val="600"/>
              </a:spcBef>
              <a:spcAft>
                <a:spcPts val="600"/>
              </a:spcAft>
              <a:buNone/>
            </a:pPr>
            <a:r>
              <a:rPr lang="en-IE" sz="2400" dirty="0"/>
              <a:t>10.00-10.30	Coffee </a:t>
            </a:r>
          </a:p>
          <a:p>
            <a:pPr marL="0" indent="0">
              <a:spcBef>
                <a:spcPts val="600"/>
              </a:spcBef>
              <a:spcAft>
                <a:spcPts val="600"/>
              </a:spcAft>
              <a:buNone/>
            </a:pPr>
            <a:r>
              <a:rPr lang="en-IE" sz="2400" dirty="0"/>
              <a:t>10.30-10.45	Welcome, INCASE overview </a:t>
            </a:r>
            <a:r>
              <a:rPr lang="en-IE" sz="2400" i="1" dirty="0"/>
              <a:t>Jane</a:t>
            </a:r>
            <a:r>
              <a:rPr lang="en-IE" sz="2400" dirty="0"/>
              <a:t> </a:t>
            </a:r>
          </a:p>
          <a:p>
            <a:pPr marL="0" indent="0">
              <a:spcBef>
                <a:spcPts val="600"/>
              </a:spcBef>
              <a:spcAft>
                <a:spcPts val="600"/>
              </a:spcAft>
              <a:buNone/>
            </a:pPr>
            <a:r>
              <a:rPr lang="en-IE" sz="2400" dirty="0"/>
              <a:t>10.45-11.15	NCA/EA: what is it, jargon busting; how/who uses it? </a:t>
            </a:r>
            <a:r>
              <a:rPr lang="en-IE" sz="2400" i="1" dirty="0"/>
              <a:t>Carl </a:t>
            </a:r>
          </a:p>
          <a:p>
            <a:pPr marL="0" indent="0">
              <a:spcBef>
                <a:spcPts val="600"/>
              </a:spcBef>
              <a:spcAft>
                <a:spcPts val="600"/>
              </a:spcAft>
              <a:buNone/>
            </a:pPr>
            <a:r>
              <a:rPr lang="en-IE" sz="2400" dirty="0"/>
              <a:t>11.15-11.25	Q/A	</a:t>
            </a:r>
          </a:p>
          <a:p>
            <a:pPr marL="0" indent="0">
              <a:spcBef>
                <a:spcPts val="600"/>
              </a:spcBef>
              <a:spcAft>
                <a:spcPts val="600"/>
              </a:spcAft>
              <a:buNone/>
            </a:pPr>
            <a:r>
              <a:rPr lang="en-IE" sz="2400" dirty="0"/>
              <a:t>11.25-11.50	INCASE feasibility and catchments, </a:t>
            </a:r>
            <a:r>
              <a:rPr lang="en-IE" sz="2400" i="1" dirty="0"/>
              <a:t>Catherine</a:t>
            </a:r>
            <a:r>
              <a:rPr lang="en-IE" sz="2400" dirty="0"/>
              <a:t> 	</a:t>
            </a:r>
          </a:p>
          <a:p>
            <a:pPr marL="0" indent="0">
              <a:spcBef>
                <a:spcPts val="600"/>
              </a:spcBef>
              <a:spcAft>
                <a:spcPts val="600"/>
              </a:spcAft>
              <a:buNone/>
            </a:pPr>
            <a:r>
              <a:rPr lang="en-IE" sz="6600" dirty="0">
                <a:highlight>
                  <a:srgbClr val="00FFFF"/>
                </a:highlight>
              </a:rPr>
              <a:t>12.00-1.00	Lunch! </a:t>
            </a:r>
          </a:p>
          <a:p>
            <a:pPr marL="0" indent="0">
              <a:spcBef>
                <a:spcPts val="600"/>
              </a:spcBef>
              <a:spcAft>
                <a:spcPts val="600"/>
              </a:spcAft>
              <a:buNone/>
            </a:pPr>
            <a:r>
              <a:rPr lang="en-IE" sz="2400" dirty="0"/>
              <a:t>1.00-1.15	Potential applications? </a:t>
            </a:r>
            <a:r>
              <a:rPr lang="en-IE" sz="2400" i="1" dirty="0"/>
              <a:t>Carl, Catherine </a:t>
            </a:r>
          </a:p>
          <a:p>
            <a:pPr marL="0" indent="0">
              <a:spcBef>
                <a:spcPts val="600"/>
              </a:spcBef>
              <a:spcAft>
                <a:spcPts val="600"/>
              </a:spcAft>
              <a:buNone/>
            </a:pPr>
            <a:r>
              <a:rPr lang="en-IE" sz="2400" dirty="0"/>
              <a:t>1.15-2.15pm	Break-out discussions</a:t>
            </a:r>
          </a:p>
          <a:p>
            <a:pPr marL="0" indent="0">
              <a:spcBef>
                <a:spcPts val="600"/>
              </a:spcBef>
              <a:spcAft>
                <a:spcPts val="600"/>
              </a:spcAft>
              <a:buNone/>
            </a:pPr>
            <a:r>
              <a:rPr lang="en-IE" sz="2400" dirty="0"/>
              <a:t>2.15pm	Feedback; overview discussions	</a:t>
            </a:r>
          </a:p>
          <a:p>
            <a:pPr marL="0" indent="0">
              <a:spcBef>
                <a:spcPts val="600"/>
              </a:spcBef>
              <a:spcAft>
                <a:spcPts val="600"/>
              </a:spcAft>
              <a:buNone/>
            </a:pPr>
            <a:r>
              <a:rPr lang="en-IE" sz="2400" dirty="0"/>
              <a:t>3.00		Close	</a:t>
            </a:r>
          </a:p>
          <a:p>
            <a:pPr>
              <a:spcBef>
                <a:spcPts val="600"/>
              </a:spcBef>
              <a:spcAft>
                <a:spcPts val="600"/>
              </a:spcAft>
            </a:pPr>
            <a:endParaRPr lang="en-IE" sz="2400" dirty="0"/>
          </a:p>
        </p:txBody>
      </p:sp>
      <p:pic>
        <p:nvPicPr>
          <p:cNvPr id="6" name="Picture 5">
            <a:extLst>
              <a:ext uri="{FF2B5EF4-FFF2-40B4-BE49-F238E27FC236}">
                <a16:creationId xmlns:a16="http://schemas.microsoft.com/office/drawing/2014/main" id="{437F730D-AB5A-4CB3-B875-81CBD5DF9F1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7" name="Picture 6">
            <a:extLst>
              <a:ext uri="{FF2B5EF4-FFF2-40B4-BE49-F238E27FC236}">
                <a16:creationId xmlns:a16="http://schemas.microsoft.com/office/drawing/2014/main" id="{2086F2E3-4B7F-45AE-9C9D-76543B440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171043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E8A9-1D1D-4CB3-B143-CA980C8243BE}"/>
              </a:ext>
            </a:extLst>
          </p:cNvPr>
          <p:cNvSpPr>
            <a:spLocks noGrp="1"/>
          </p:cNvSpPr>
          <p:nvPr>
            <p:ph type="title"/>
          </p:nvPr>
        </p:nvSpPr>
        <p:spPr/>
        <p:txBody>
          <a:bodyPr/>
          <a:lstStyle/>
          <a:p>
            <a:r>
              <a:rPr lang="en-IE" dirty="0"/>
              <a:t>INCASE APPLICATIONS</a:t>
            </a:r>
          </a:p>
        </p:txBody>
      </p:sp>
      <p:sp>
        <p:nvSpPr>
          <p:cNvPr id="3" name="Content Placeholder 2">
            <a:extLst>
              <a:ext uri="{FF2B5EF4-FFF2-40B4-BE49-F238E27FC236}">
                <a16:creationId xmlns:a16="http://schemas.microsoft.com/office/drawing/2014/main" id="{F6F51001-63D1-4590-9526-810D60457486}"/>
              </a:ext>
            </a:extLst>
          </p:cNvPr>
          <p:cNvSpPr>
            <a:spLocks noGrp="1"/>
          </p:cNvSpPr>
          <p:nvPr>
            <p:ph idx="1"/>
          </p:nvPr>
        </p:nvSpPr>
        <p:spPr/>
        <p:txBody>
          <a:bodyPr>
            <a:normAutofit/>
          </a:bodyPr>
          <a:lstStyle/>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Integrating data sets and expertise to create a platform…</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To enable efficient and effective delivery of environmental targets locally and nationally, as well as contributing to better reporting measures on sustainable development. </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Collating data in standardised format enables better informed decision making around land use and potential </a:t>
            </a:r>
            <a:r>
              <a:rPr lang="en-IE" sz="2400" b="1" dirty="0"/>
              <a:t>trade-offs (co-benefits</a:t>
            </a:r>
            <a:r>
              <a:rPr lang="en-IE" sz="2400" b="1"/>
              <a:t>, disservices)</a:t>
            </a:r>
            <a:endParaRPr lang="en-IE" sz="2400" b="1" i="1" dirty="0"/>
          </a:p>
        </p:txBody>
      </p:sp>
      <p:pic>
        <p:nvPicPr>
          <p:cNvPr id="4" name="Picture 3">
            <a:extLst>
              <a:ext uri="{FF2B5EF4-FFF2-40B4-BE49-F238E27FC236}">
                <a16:creationId xmlns:a16="http://schemas.microsoft.com/office/drawing/2014/main" id="{9DE105B4-B279-42FA-A3B6-5DB09B4E29F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0A4B1B3C-A58E-41C4-9A41-07A2D8FD7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364441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E8A9-1D1D-4CB3-B143-CA980C8243BE}"/>
              </a:ext>
            </a:extLst>
          </p:cNvPr>
          <p:cNvSpPr>
            <a:spLocks noGrp="1"/>
          </p:cNvSpPr>
          <p:nvPr>
            <p:ph type="title"/>
          </p:nvPr>
        </p:nvSpPr>
        <p:spPr/>
        <p:txBody>
          <a:bodyPr/>
          <a:lstStyle/>
          <a:p>
            <a:r>
              <a:rPr lang="en-IE" dirty="0"/>
              <a:t>INCASE APPLICATIONS</a:t>
            </a:r>
          </a:p>
        </p:txBody>
      </p:sp>
      <p:sp>
        <p:nvSpPr>
          <p:cNvPr id="6" name="Content Placeholder 5">
            <a:extLst>
              <a:ext uri="{FF2B5EF4-FFF2-40B4-BE49-F238E27FC236}">
                <a16:creationId xmlns:a16="http://schemas.microsoft.com/office/drawing/2014/main" id="{FE1A3B28-A3F7-4851-AAA1-0562FA50EB06}"/>
              </a:ext>
            </a:extLst>
          </p:cNvPr>
          <p:cNvSpPr>
            <a:spLocks noGrp="1"/>
          </p:cNvSpPr>
          <p:nvPr>
            <p:ph sz="half" idx="1"/>
          </p:nvPr>
        </p:nvSpPr>
        <p:spPr>
          <a:xfrm>
            <a:off x="1024126" y="1736035"/>
            <a:ext cx="9961925" cy="4757530"/>
          </a:xfrm>
        </p:spPr>
        <p:txBody>
          <a:bodyPr>
            <a:normAutofit fontScale="92500" lnSpcReduction="10000"/>
          </a:bodyPr>
          <a:lstStyle/>
          <a:p>
            <a:pPr marL="0" indent="0">
              <a:buNone/>
            </a:pPr>
            <a:r>
              <a:rPr lang="en-IE" b="1" i="1" dirty="0"/>
              <a:t>Integrated catchment management</a:t>
            </a:r>
            <a:r>
              <a:rPr lang="en-IE" b="1" dirty="0"/>
              <a:t>: </a:t>
            </a:r>
            <a:r>
              <a:rPr lang="en-IE" dirty="0"/>
              <a:t>main focus of the INCASE project. Water quality relies on integrated and informed decisions around land use (forestry, agricultural, mining, industry, infrastructure etc.) and a full set of NC accounts will enable integrated decisions around activities in a catchment.</a:t>
            </a:r>
          </a:p>
          <a:p>
            <a:pPr marL="0" indent="0">
              <a:buNone/>
            </a:pPr>
            <a:r>
              <a:rPr lang="en-IE" b="1" i="1" dirty="0"/>
              <a:t>Planning</a:t>
            </a:r>
            <a:r>
              <a:rPr lang="en-IE" i="1" dirty="0"/>
              <a:t> urban and rural development</a:t>
            </a:r>
            <a:r>
              <a:rPr lang="en-IE" dirty="0"/>
              <a:t>: population growth one of main challenges in Ireland. Developing serviced urban settlement while mitigating rural decline and balancing climate action targets on planting etc. will benefit from NCA. Irish initiatives such as the </a:t>
            </a:r>
            <a:r>
              <a:rPr lang="en-IE" b="1" dirty="0"/>
              <a:t>Environmental Sensitivity Mapping</a:t>
            </a:r>
            <a:r>
              <a:rPr lang="en-IE" dirty="0"/>
              <a:t> tool could be linked with NCA to enable better information for planning. </a:t>
            </a:r>
          </a:p>
          <a:p>
            <a:pPr marL="0" indent="0">
              <a:buNone/>
            </a:pPr>
            <a:r>
              <a:rPr lang="en-IE" b="1" i="1" dirty="0"/>
              <a:t>Marine</a:t>
            </a:r>
            <a:r>
              <a:rPr lang="en-IE" dirty="0"/>
              <a:t>: following from the WFD and ICM, quality of the marine environment is strongly linked with activities on land (and MSFD and CFP). </a:t>
            </a:r>
            <a:r>
              <a:rPr lang="en-IE" b="1" dirty="0"/>
              <a:t>BIM is exploring how to apply NCA </a:t>
            </a:r>
            <a:r>
              <a:rPr lang="en-IE" dirty="0"/>
              <a:t>to the seafood industry and the outputs will feed directly into the INCASE catchments that have immediate contact with fisheries. MI?</a:t>
            </a:r>
          </a:p>
          <a:p>
            <a:pPr marL="0" indent="0">
              <a:buNone/>
            </a:pPr>
            <a:r>
              <a:rPr lang="en-IE" b="1" i="1" dirty="0"/>
              <a:t>CAP Reform: </a:t>
            </a:r>
            <a:r>
              <a:rPr lang="en-IE" dirty="0"/>
              <a:t>Developing </a:t>
            </a:r>
            <a:r>
              <a:rPr lang="en-IE" b="1" dirty="0"/>
              <a:t>Payment for Ecosystem Services </a:t>
            </a:r>
            <a:r>
              <a:rPr lang="en-IE" dirty="0"/>
              <a:t>schemes for landowners can be facilitated by using the information provided by NCA, targeting work to either maintain and/or restore natural capital stocks and flows. This would build on a number of ongoing EIP projects co-ordinated by DAFM and some of the reforms proposed under the EU CAP. </a:t>
            </a:r>
          </a:p>
          <a:p>
            <a:endParaRPr lang="en-IE" dirty="0"/>
          </a:p>
        </p:txBody>
      </p:sp>
      <p:pic>
        <p:nvPicPr>
          <p:cNvPr id="4" name="Picture 3">
            <a:extLst>
              <a:ext uri="{FF2B5EF4-FFF2-40B4-BE49-F238E27FC236}">
                <a16:creationId xmlns:a16="http://schemas.microsoft.com/office/drawing/2014/main" id="{9DE105B4-B279-42FA-A3B6-5DB09B4E29F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BB5BAADB-298C-47C2-B8C3-271645C17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217810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E8A9-1D1D-4CB3-B143-CA980C8243BE}"/>
              </a:ext>
            </a:extLst>
          </p:cNvPr>
          <p:cNvSpPr>
            <a:spLocks noGrp="1"/>
          </p:cNvSpPr>
          <p:nvPr>
            <p:ph type="title"/>
          </p:nvPr>
        </p:nvSpPr>
        <p:spPr/>
        <p:txBody>
          <a:bodyPr/>
          <a:lstStyle/>
          <a:p>
            <a:r>
              <a:rPr lang="en-IE" dirty="0"/>
              <a:t>INCASE APPLICATIONS</a:t>
            </a:r>
          </a:p>
        </p:txBody>
      </p:sp>
      <p:sp>
        <p:nvSpPr>
          <p:cNvPr id="7" name="Content Placeholder 6">
            <a:extLst>
              <a:ext uri="{FF2B5EF4-FFF2-40B4-BE49-F238E27FC236}">
                <a16:creationId xmlns:a16="http://schemas.microsoft.com/office/drawing/2014/main" id="{6C8A0CE0-8B6E-4847-9B76-3A0F008CC9AB}"/>
              </a:ext>
            </a:extLst>
          </p:cNvPr>
          <p:cNvSpPr>
            <a:spLocks noGrp="1"/>
          </p:cNvSpPr>
          <p:nvPr>
            <p:ph sz="half" idx="2"/>
          </p:nvPr>
        </p:nvSpPr>
        <p:spPr>
          <a:xfrm>
            <a:off x="1024128" y="1736035"/>
            <a:ext cx="9720072" cy="4573325"/>
          </a:xfrm>
        </p:spPr>
        <p:txBody>
          <a:bodyPr>
            <a:normAutofit fontScale="92500" lnSpcReduction="20000"/>
          </a:bodyPr>
          <a:lstStyle/>
          <a:p>
            <a:pPr lvl="0"/>
            <a:r>
              <a:rPr lang="en-IE" b="1" i="1" dirty="0"/>
              <a:t>Forestry</a:t>
            </a:r>
            <a:r>
              <a:rPr lang="en-IE" dirty="0"/>
              <a:t>: the Irish Government has set ambitious targets around </a:t>
            </a:r>
            <a:r>
              <a:rPr lang="en-IE" b="1" dirty="0"/>
              <a:t>planting trees </a:t>
            </a:r>
            <a:r>
              <a:rPr lang="en-IE" dirty="0"/>
              <a:t>as part of its Climate Action Plan. Managing the planting to ensure the stands are on the </a:t>
            </a:r>
            <a:r>
              <a:rPr lang="en-IE" b="1" dirty="0"/>
              <a:t>right soils </a:t>
            </a:r>
            <a:r>
              <a:rPr lang="en-IE" dirty="0"/>
              <a:t>and appropriate networks will be critical for those targets to be realised. </a:t>
            </a:r>
          </a:p>
          <a:p>
            <a:pPr lvl="0"/>
            <a:r>
              <a:rPr lang="en-IE" b="1" i="1" dirty="0"/>
              <a:t>Peatland management: </a:t>
            </a:r>
            <a:r>
              <a:rPr lang="en-IE" dirty="0"/>
              <a:t>peatlands cover up to 20% Irish landscape and deliver range of services at catchment level (water filtration; regulation of water flow; biodiversity) and globally (carbon). Co-ordinating peatland rewetting will have multiple benefits for climate, water, people, and biodiversity. </a:t>
            </a:r>
          </a:p>
          <a:p>
            <a:pPr lvl="0"/>
            <a:r>
              <a:rPr lang="en-IE" b="1" i="1" dirty="0"/>
              <a:t>Biodiversity</a:t>
            </a:r>
            <a:r>
              <a:rPr lang="en-IE" dirty="0"/>
              <a:t>: mapping natural capital will bring together datasets on natural features (habitats and species), enabling co-ordinated and coherent </a:t>
            </a:r>
            <a:r>
              <a:rPr lang="en-IE" b="1" dirty="0"/>
              <a:t>planning for sustainable biodiversity networks </a:t>
            </a:r>
            <a:r>
              <a:rPr lang="en-IE" dirty="0"/>
              <a:t>alongside human networks and other land uses. Planning for nature will enable linking wildlife corridors with Green and Blue infrastructure initiatives within LA and Regional planning objectives. </a:t>
            </a:r>
          </a:p>
          <a:p>
            <a:pPr lvl="0"/>
            <a:r>
              <a:rPr lang="en-IE" b="1" i="1" dirty="0"/>
              <a:t>European networks:</a:t>
            </a:r>
            <a:r>
              <a:rPr lang="en-IE" b="1" dirty="0"/>
              <a:t> </a:t>
            </a:r>
            <a:r>
              <a:rPr lang="en-IE" dirty="0"/>
              <a:t>There are obvious synergies with the </a:t>
            </a:r>
            <a:r>
              <a:rPr lang="en-IE" b="1" dirty="0"/>
              <a:t>EU INCA, EU MAES and EU MAIA projects </a:t>
            </a:r>
            <a:r>
              <a:rPr lang="en-IE" dirty="0"/>
              <a:t>– working as part of a European network will enable the development of NCA in Ireland to benefit from lessons learned across Europe, as well as work to reform EU Directives and policy instruments relating to land use. </a:t>
            </a:r>
          </a:p>
          <a:p>
            <a:pPr lvl="0"/>
            <a:r>
              <a:rPr lang="en-IE" dirty="0"/>
              <a:t>Other potential applications: </a:t>
            </a:r>
            <a:r>
              <a:rPr lang="en-IE" b="1" dirty="0"/>
              <a:t>LULUCF</a:t>
            </a:r>
            <a:r>
              <a:rPr lang="en-IE" dirty="0"/>
              <a:t> reporting (as in the Netherlands), </a:t>
            </a:r>
            <a:r>
              <a:rPr lang="en-IE" b="1" dirty="0"/>
              <a:t>SDG</a:t>
            </a:r>
            <a:r>
              <a:rPr lang="en-IE" dirty="0"/>
              <a:t> reporting.</a:t>
            </a:r>
          </a:p>
          <a:p>
            <a:endParaRPr lang="en-IE" dirty="0"/>
          </a:p>
        </p:txBody>
      </p:sp>
      <p:pic>
        <p:nvPicPr>
          <p:cNvPr id="4" name="Picture 3">
            <a:extLst>
              <a:ext uri="{FF2B5EF4-FFF2-40B4-BE49-F238E27FC236}">
                <a16:creationId xmlns:a16="http://schemas.microsoft.com/office/drawing/2014/main" id="{9DE105B4-B279-42FA-A3B6-5DB09B4E29FA}"/>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B31A1A1E-525C-4D21-AABA-7B1EAFFBC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10986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BA9D-E611-48CF-92BE-F12E171242BE}"/>
              </a:ext>
            </a:extLst>
          </p:cNvPr>
          <p:cNvSpPr>
            <a:spLocks noGrp="1"/>
          </p:cNvSpPr>
          <p:nvPr>
            <p:ph type="title"/>
          </p:nvPr>
        </p:nvSpPr>
        <p:spPr/>
        <p:txBody>
          <a:bodyPr/>
          <a:lstStyle/>
          <a:p>
            <a:r>
              <a:rPr lang="en-IE" dirty="0"/>
              <a:t>Break-out groups</a:t>
            </a:r>
          </a:p>
        </p:txBody>
      </p:sp>
      <p:sp>
        <p:nvSpPr>
          <p:cNvPr id="3" name="Content Placeholder 2">
            <a:extLst>
              <a:ext uri="{FF2B5EF4-FFF2-40B4-BE49-F238E27FC236}">
                <a16:creationId xmlns:a16="http://schemas.microsoft.com/office/drawing/2014/main" id="{18151B9D-F890-453B-BE8F-7AE5FBFDE178}"/>
              </a:ext>
            </a:extLst>
          </p:cNvPr>
          <p:cNvSpPr>
            <a:spLocks noGrp="1"/>
          </p:cNvSpPr>
          <p:nvPr>
            <p:ph idx="1"/>
          </p:nvPr>
        </p:nvSpPr>
        <p:spPr/>
        <p:txBody>
          <a:bodyPr/>
          <a:lstStyle/>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Four groups (leader + scribe + timekeeper)</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Introductions (10mins)</a:t>
            </a:r>
          </a:p>
          <a:p>
            <a:pPr marL="342900" indent="-342900">
              <a:lnSpc>
                <a:spcPct val="107000"/>
              </a:lnSpc>
              <a:spcBef>
                <a:spcPts val="600"/>
              </a:spcBef>
              <a:spcAft>
                <a:spcPts val="600"/>
              </a:spcAft>
              <a:buClr>
                <a:srgbClr val="1CADE4"/>
              </a:buClr>
              <a:buFont typeface="Symbol" panose="05050102010706020507" pitchFamily="18" charset="2"/>
              <a:buChar char=""/>
            </a:pPr>
            <a:r>
              <a:rPr lang="en-IE" sz="2400" dirty="0"/>
              <a:t>Group discussion: 50 mins</a:t>
            </a:r>
          </a:p>
          <a:p>
            <a:pPr marL="699516" lvl="2" indent="-342900">
              <a:lnSpc>
                <a:spcPct val="107000"/>
              </a:lnSpc>
              <a:spcBef>
                <a:spcPts val="600"/>
              </a:spcBef>
              <a:spcAft>
                <a:spcPts val="600"/>
              </a:spcAft>
              <a:buClr>
                <a:srgbClr val="1CADE4"/>
              </a:buClr>
              <a:buFont typeface="Symbol" panose="05050102010706020507" pitchFamily="18" charset="2"/>
              <a:buChar char=""/>
            </a:pPr>
            <a:r>
              <a:rPr lang="en-IE" sz="2000" dirty="0"/>
              <a:t>What are the potential applications of NCA?</a:t>
            </a:r>
          </a:p>
          <a:p>
            <a:pPr marL="699516" lvl="2" indent="-342900">
              <a:lnSpc>
                <a:spcPct val="107000"/>
              </a:lnSpc>
              <a:spcBef>
                <a:spcPts val="600"/>
              </a:spcBef>
              <a:spcAft>
                <a:spcPts val="600"/>
              </a:spcAft>
              <a:buClr>
                <a:srgbClr val="1CADE4"/>
              </a:buClr>
              <a:buFont typeface="Symbol" panose="05050102010706020507" pitchFamily="18" charset="2"/>
              <a:buChar char=""/>
            </a:pPr>
            <a:r>
              <a:rPr lang="en-IE" sz="2000" dirty="0"/>
              <a:t>How / can NCA support your work in s/m/l?</a:t>
            </a:r>
          </a:p>
          <a:p>
            <a:pPr marL="699516" lvl="2" indent="-342900">
              <a:lnSpc>
                <a:spcPct val="107000"/>
              </a:lnSpc>
              <a:spcBef>
                <a:spcPts val="600"/>
              </a:spcBef>
              <a:spcAft>
                <a:spcPts val="600"/>
              </a:spcAft>
              <a:buClr>
                <a:srgbClr val="1CADE4"/>
              </a:buClr>
              <a:buFont typeface="Symbol" panose="05050102010706020507" pitchFamily="18" charset="2"/>
              <a:buChar char=""/>
            </a:pPr>
            <a:r>
              <a:rPr lang="en-IE" sz="2000" dirty="0"/>
              <a:t>How could this be achieved?</a:t>
            </a:r>
          </a:p>
          <a:p>
            <a:pPr marL="699516" lvl="2" indent="-342900">
              <a:lnSpc>
                <a:spcPct val="107000"/>
              </a:lnSpc>
              <a:spcBef>
                <a:spcPts val="600"/>
              </a:spcBef>
              <a:spcAft>
                <a:spcPts val="600"/>
              </a:spcAft>
              <a:buClr>
                <a:srgbClr val="1CADE4"/>
              </a:buClr>
              <a:buFont typeface="Symbol" panose="05050102010706020507" pitchFamily="18" charset="2"/>
              <a:buChar char=""/>
            </a:pPr>
            <a:r>
              <a:rPr lang="en-IE" sz="2000" dirty="0"/>
              <a:t>General comments / observations</a:t>
            </a:r>
          </a:p>
          <a:p>
            <a:endParaRPr lang="en-IE" dirty="0"/>
          </a:p>
        </p:txBody>
      </p:sp>
      <p:pic>
        <p:nvPicPr>
          <p:cNvPr id="4" name="Picture 3">
            <a:extLst>
              <a:ext uri="{FF2B5EF4-FFF2-40B4-BE49-F238E27FC236}">
                <a16:creationId xmlns:a16="http://schemas.microsoft.com/office/drawing/2014/main" id="{462C380A-1EFF-4094-8BC8-AA58F73E0F57}"/>
              </a:ext>
            </a:extLst>
          </p:cNvPr>
          <p:cNvPicPr>
            <a:picLocks noChangeAspect="1"/>
          </p:cNvPicPr>
          <p:nvPr/>
        </p:nvPicPr>
        <p:blipFill>
          <a:blip r:embed="rId2"/>
          <a:stretch>
            <a:fillRect/>
          </a:stretch>
        </p:blipFill>
        <p:spPr>
          <a:xfrm>
            <a:off x="9906000" y="5893468"/>
            <a:ext cx="2090316" cy="836863"/>
          </a:xfrm>
          <a:prstGeom prst="rect">
            <a:avLst/>
          </a:prstGeom>
        </p:spPr>
      </p:pic>
      <p:pic>
        <p:nvPicPr>
          <p:cNvPr id="5" name="Picture 4">
            <a:extLst>
              <a:ext uri="{FF2B5EF4-FFF2-40B4-BE49-F238E27FC236}">
                <a16:creationId xmlns:a16="http://schemas.microsoft.com/office/drawing/2014/main" id="{E5C9D63A-287E-4B11-BC1A-13DDF60B5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2692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a:t>Benefits of spatial approach to NCA</a:t>
            </a: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8" y="1977470"/>
            <a:ext cx="9720073" cy="4023360"/>
          </a:xfrm>
        </p:spPr>
        <p:txBody>
          <a:bodyPr>
            <a:normAutofit fontScale="92500" lnSpcReduction="20000"/>
          </a:bodyPr>
          <a:lstStyle/>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Information about </a:t>
            </a:r>
            <a:r>
              <a:rPr lang="en-IE" sz="2400" b="1" i="1" dirty="0">
                <a:ea typeface="Calibri" panose="020F0502020204030204" pitchFamily="34" charset="0"/>
                <a:cs typeface="Times New Roman" panose="02020603050405020304" pitchFamily="18" charset="0"/>
              </a:rPr>
              <a:t>localisation</a:t>
            </a:r>
            <a:r>
              <a:rPr lang="en-IE" sz="2400" dirty="0">
                <a:ea typeface="Calibri" panose="020F0502020204030204" pitchFamily="34" charset="0"/>
                <a:cs typeface="Times New Roman" panose="02020603050405020304" pitchFamily="18" charset="0"/>
              </a:rPr>
              <a:t> of natural capital assets and services can have </a:t>
            </a:r>
            <a:r>
              <a:rPr lang="en-IE" sz="2400" b="1" i="1" dirty="0">
                <a:ea typeface="Calibri" panose="020F0502020204030204" pitchFamily="34" charset="0"/>
                <a:cs typeface="Times New Roman" panose="02020603050405020304" pitchFamily="18" charset="0"/>
              </a:rPr>
              <a:t>high policy relevance </a:t>
            </a:r>
            <a:r>
              <a:rPr lang="en-IE" sz="2400" dirty="0">
                <a:ea typeface="Calibri" panose="020F0502020204030204" pitchFamily="34" charset="0"/>
                <a:cs typeface="Times New Roman" panose="02020603050405020304" pitchFamily="18" charset="0"/>
              </a:rPr>
              <a:t>as national averages can hide crucial differences in levels of stocks and flows in different locations;</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Environmental importance of natural capital assets and their services is </a:t>
            </a:r>
            <a:r>
              <a:rPr lang="en-IE" sz="2400" b="1" i="1" dirty="0">
                <a:ea typeface="Calibri" panose="020F0502020204030204" pitchFamily="34" charset="0"/>
                <a:cs typeface="Times New Roman" panose="02020603050405020304" pitchFamily="18" charset="0"/>
              </a:rPr>
              <a:t>location specific</a:t>
            </a:r>
            <a:r>
              <a:rPr lang="en-IE" sz="2400" dirty="0">
                <a:ea typeface="Calibri" panose="020F0502020204030204" pitchFamily="34" charset="0"/>
                <a:cs typeface="Times New Roman" panose="02020603050405020304" pitchFamily="18" charset="0"/>
              </a:rPr>
              <a:t>;</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Spatial accounts provide information on </a:t>
            </a:r>
            <a:r>
              <a:rPr lang="en-IE" sz="2400" b="1" i="1" dirty="0">
                <a:ea typeface="Calibri" panose="020F0502020204030204" pitchFamily="34" charset="0"/>
                <a:cs typeface="Times New Roman" panose="02020603050405020304" pitchFamily="18" charset="0"/>
              </a:rPr>
              <a:t>flow of assets or services </a:t>
            </a:r>
            <a:r>
              <a:rPr lang="en-IE" sz="2400" dirty="0">
                <a:ea typeface="Calibri" panose="020F0502020204030204" pitchFamily="34" charset="0"/>
                <a:cs typeface="Times New Roman" panose="02020603050405020304" pitchFamily="18" charset="0"/>
              </a:rPr>
              <a:t>across </a:t>
            </a:r>
            <a:r>
              <a:rPr lang="en-IE" sz="2400" b="1" i="1" dirty="0">
                <a:ea typeface="Calibri" panose="020F0502020204030204" pitchFamily="34" charset="0"/>
                <a:cs typeface="Times New Roman" panose="02020603050405020304" pitchFamily="18" charset="0"/>
              </a:rPr>
              <a:t>different spatial areas </a:t>
            </a:r>
            <a:r>
              <a:rPr lang="en-IE" sz="2400" dirty="0">
                <a:ea typeface="Calibri" panose="020F0502020204030204" pitchFamily="34" charset="0"/>
                <a:cs typeface="Times New Roman" panose="02020603050405020304" pitchFamily="18" charset="0"/>
              </a:rPr>
              <a:t>like carbon and water;</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Spatial accounts require a large amount of data and work but important for policy making and analysis. </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SEEA-CF (data on volumes etc.); SEEA-EEA – spatial relationships.</a:t>
            </a:r>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indent="-342900">
              <a:lnSpc>
                <a:spcPct val="107000"/>
              </a:lnSpc>
              <a:spcBef>
                <a:spcPts val="600"/>
              </a:spcBef>
              <a:spcAft>
                <a:spcPts val="600"/>
              </a:spcAft>
              <a:buClr>
                <a:srgbClr val="1CADE4"/>
              </a:buClr>
              <a:buFont typeface="Symbol" panose="05050102010706020507" pitchFamily="18" charset="2"/>
              <a:buChar char=""/>
            </a:pPr>
            <a:endParaRPr lang="en-IE" sz="2400" dirty="0"/>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endParaRPr>
          </a:p>
        </p:txBody>
      </p:sp>
      <p:pic>
        <p:nvPicPr>
          <p:cNvPr id="5" name="Picture 4">
            <a:extLst>
              <a:ext uri="{FF2B5EF4-FFF2-40B4-BE49-F238E27FC236}">
                <a16:creationId xmlns:a16="http://schemas.microsoft.com/office/drawing/2014/main" id="{69660C5D-1B90-4F86-A519-BD6623FAA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207606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a:t>NCA Data requirements CEAF</a:t>
            </a: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9" y="1977470"/>
            <a:ext cx="8199384" cy="4023360"/>
          </a:xfrm>
        </p:spPr>
        <p:txBody>
          <a:bodyPr>
            <a:noAutofit/>
          </a:bodyPr>
          <a:lstStyle/>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Calibri" panose="020F0502020204030204" pitchFamily="34" charset="0"/>
              </a:rPr>
              <a:t>Consistent across space and time;</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Calibri" panose="020F0502020204030204" pitchFamily="34" charset="0"/>
              </a:rPr>
              <a:t>Spatially explicit and disaggregated;</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Calibri" panose="020F0502020204030204" pitchFamily="34" charset="0"/>
              </a:rPr>
              <a:t>Regularly gathered;</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Calibri" panose="020F0502020204030204" pitchFamily="34" charset="0"/>
              </a:rPr>
              <a:t>Accessible / not cost-prohibitive;</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Calibri" panose="020F0502020204030204" pitchFamily="34" charset="0"/>
              </a:rPr>
              <a:t>Good meta-data should back up data.</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Calibri" panose="020F0502020204030204" pitchFamily="34" charset="0"/>
              </a:rPr>
              <a:t>Data workshop Nov 11 (CSO, EPA, GSI, OSI, NBDC, NPWS, Teagasc, UCD-ESM)</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Calibri" panose="020F0502020204030204" pitchFamily="34" charset="0"/>
              </a:rPr>
              <a:t>Other: DAFM LPIS, JC DIPM, PMP, </a:t>
            </a:r>
            <a:r>
              <a:rPr lang="en-IE" sz="2400" dirty="0" err="1">
                <a:ea typeface="Calibri" panose="020F0502020204030204" pitchFamily="34" charset="0"/>
                <a:cs typeface="Calibri" panose="020F0502020204030204" pitchFamily="34" charset="0"/>
              </a:rPr>
              <a:t>KerryLife</a:t>
            </a:r>
            <a:r>
              <a:rPr lang="en-IE" sz="2400" dirty="0">
                <a:ea typeface="Calibri" panose="020F0502020204030204" pitchFamily="34" charset="0"/>
                <a:cs typeface="Calibri" panose="020F0502020204030204" pitchFamily="34" charset="0"/>
              </a:rPr>
              <a:t>, Bride… </a:t>
            </a:r>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2400" dirty="0">
              <a:solidFill>
                <a:prstClr val="black"/>
              </a:solidFill>
              <a:cs typeface="Calibri" panose="020F0502020204030204" pitchFamily="34" charset="0"/>
            </a:endParaRPr>
          </a:p>
        </p:txBody>
      </p:sp>
      <p:pic>
        <p:nvPicPr>
          <p:cNvPr id="5" name="Picture 4">
            <a:extLst>
              <a:ext uri="{FF2B5EF4-FFF2-40B4-BE49-F238E27FC236}">
                <a16:creationId xmlns:a16="http://schemas.microsoft.com/office/drawing/2014/main" id="{A0E97244-CE3E-4714-9092-CDAD757EE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208535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normAutofit/>
          </a:bodyPr>
          <a:lstStyle/>
          <a:p>
            <a:r>
              <a:rPr lang="en-IE" sz="5000" cap="all" spc="100" dirty="0">
                <a:solidFill>
                  <a:prstClr val="black">
                    <a:lumMod val="95000"/>
                    <a:lumOff val="5000"/>
                  </a:prstClr>
                </a:solidFill>
                <a:latin typeface="Tw Cen MT Condensed" panose="020B0606020104020203"/>
              </a:rPr>
              <a:t>Data sources and providers</a:t>
            </a:r>
            <a:endParaRPr lang="en-IE" dirty="0">
              <a:latin typeface="Tw Cen MT" panose="020B0602020104020603" pitchFamily="34" charset="0"/>
            </a:endParaRP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sz="half" idx="1"/>
          </p:nvPr>
        </p:nvSpPr>
        <p:spPr>
          <a:xfrm>
            <a:off x="675861" y="1758155"/>
            <a:ext cx="4629979" cy="4351338"/>
          </a:xfrm>
        </p:spPr>
        <p:txBody>
          <a:bodyPr>
            <a:noAutofit/>
          </a:bodyPr>
          <a:lstStyle/>
          <a:p>
            <a:pPr marL="0" lvl="0" indent="0">
              <a:lnSpc>
                <a:spcPct val="107000"/>
              </a:lnSpc>
              <a:spcBef>
                <a:spcPts val="600"/>
              </a:spcBef>
              <a:spcAft>
                <a:spcPts val="600"/>
              </a:spcAft>
              <a:buNone/>
            </a:pPr>
            <a:r>
              <a:rPr lang="en-IE" sz="1600" b="1" dirty="0">
                <a:latin typeface="Tw Cen MT" panose="020B0602020104020603" pitchFamily="34" charset="0"/>
                <a:ea typeface="Calibri" panose="020F0502020204030204" pitchFamily="34" charset="0"/>
                <a:cs typeface="Times New Roman" panose="02020603050405020304" pitchFamily="18" charset="0"/>
              </a:rPr>
              <a:t>Agencies</a:t>
            </a:r>
            <a:r>
              <a:rPr lang="en-IE" sz="1600" dirty="0">
                <a:latin typeface="Tw Cen MT" panose="020B0602020104020603" pitchFamily="34" charset="0"/>
                <a:ea typeface="Calibri" panose="020F0502020204030204" pitchFamily="34" charset="0"/>
                <a:cs typeface="Times New Roman" panose="02020603050405020304" pitchFamily="18" charset="0"/>
              </a:rPr>
              <a:t> </a:t>
            </a:r>
          </a:p>
          <a:p>
            <a:pPr marL="342900" lvl="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CSO, EPA catchments</a:t>
            </a:r>
          </a:p>
          <a:p>
            <a:pPr marL="34290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GSI, IFI, Irish Water, LAWPRO, OPW</a:t>
            </a:r>
          </a:p>
          <a:p>
            <a:pPr marL="342900" lvl="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OSI</a:t>
            </a:r>
          </a:p>
          <a:p>
            <a:pPr marL="34290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Local authorities</a:t>
            </a:r>
          </a:p>
          <a:p>
            <a:pPr marL="34290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DAFM: LPIS / GLAMS, Forest Service</a:t>
            </a:r>
          </a:p>
          <a:p>
            <a:pPr marL="342900" lvl="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Marine Institute</a:t>
            </a:r>
          </a:p>
          <a:p>
            <a:pPr marL="342900" lvl="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NBDC </a:t>
            </a:r>
          </a:p>
          <a:p>
            <a:pPr marL="34290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NPWS – Natura 2000 + others</a:t>
            </a:r>
          </a:p>
          <a:p>
            <a:pPr marL="34290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Semi-states: Coillte, BNM, BIM</a:t>
            </a:r>
          </a:p>
          <a:p>
            <a:pPr marL="342900" lvl="0" indent="-342900">
              <a:lnSpc>
                <a:spcPct val="107000"/>
              </a:lnSpc>
              <a:spcBef>
                <a:spcPts val="600"/>
              </a:spcBef>
              <a:spcAft>
                <a:spcPts val="600"/>
              </a:spcAft>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Teagasc</a:t>
            </a:r>
          </a:p>
          <a:p>
            <a:pPr marL="342900" lvl="0" indent="-342900">
              <a:lnSpc>
                <a:spcPct val="107000"/>
              </a:lnSpc>
              <a:spcBef>
                <a:spcPts val="600"/>
              </a:spcBef>
              <a:spcAft>
                <a:spcPts val="600"/>
              </a:spcAft>
              <a:buFont typeface="Symbol" panose="05050102010706020507" pitchFamily="18" charset="2"/>
              <a:buChar char=""/>
            </a:pPr>
            <a:endParaRPr lang="en-IE" sz="1600" dirty="0">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Symbol" panose="05050102010706020507" pitchFamily="18" charset="2"/>
              <a:buChar char=""/>
            </a:pPr>
            <a:endParaRPr lang="en-IE" sz="1600" dirty="0">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Clr>
                <a:srgbClr val="1CADE4"/>
              </a:buClr>
              <a:buFont typeface="Symbol" panose="05050102010706020507" pitchFamily="18" charset="2"/>
              <a:buChar char=""/>
            </a:pPr>
            <a:endParaRPr lang="en-IE" sz="1600" dirty="0">
              <a:solidFill>
                <a:prstClr val="black"/>
              </a:solidFill>
              <a:latin typeface="Tw Cen MT" panose="020B0602020104020603" pitchFamily="34" charset="0"/>
            </a:endParaRPr>
          </a:p>
        </p:txBody>
      </p:sp>
      <p:sp>
        <p:nvSpPr>
          <p:cNvPr id="7" name="Content Placeholder 6">
            <a:extLst>
              <a:ext uri="{FF2B5EF4-FFF2-40B4-BE49-F238E27FC236}">
                <a16:creationId xmlns:a16="http://schemas.microsoft.com/office/drawing/2014/main" id="{AE4CE4CC-29BE-4D57-A7DC-ABA6583DF176}"/>
              </a:ext>
            </a:extLst>
          </p:cNvPr>
          <p:cNvSpPr>
            <a:spLocks noGrp="1"/>
          </p:cNvSpPr>
          <p:nvPr>
            <p:ph sz="half" idx="2"/>
          </p:nvPr>
        </p:nvSpPr>
        <p:spPr>
          <a:xfrm>
            <a:off x="4946375" y="1758155"/>
            <a:ext cx="5903843" cy="4486275"/>
          </a:xfrm>
        </p:spPr>
        <p:txBody>
          <a:bodyPr>
            <a:noAutofit/>
          </a:bodyPr>
          <a:lstStyle/>
          <a:p>
            <a:pPr marL="0" indent="0">
              <a:buNone/>
            </a:pPr>
            <a:r>
              <a:rPr lang="en-IE" sz="1800" b="1" dirty="0">
                <a:latin typeface="Tw Cen MT" panose="020B0602020104020603" pitchFamily="34" charset="0"/>
              </a:rPr>
              <a:t>Projects</a:t>
            </a:r>
            <a:r>
              <a:rPr lang="en-IE" sz="1800" dirty="0">
                <a:latin typeface="Tw Cen MT" panose="020B0602020104020603" pitchFamily="34" charset="0"/>
              </a:rPr>
              <a:t> </a:t>
            </a:r>
          </a:p>
          <a:p>
            <a:r>
              <a:rPr lang="en-IE" sz="1800" dirty="0">
                <a:latin typeface="Tw Cen MT" panose="020B0602020104020603" pitchFamily="34" charset="0"/>
              </a:rPr>
              <a:t>Environmental Sensitivity Tool (planning)</a:t>
            </a:r>
          </a:p>
          <a:p>
            <a:r>
              <a:rPr lang="en-IE" sz="1800" dirty="0">
                <a:latin typeface="Tw Cen MT" panose="020B0602020104020603" pitchFamily="34" charset="0"/>
              </a:rPr>
              <a:t>NPWS – MAES project (300 datasets in 2015)</a:t>
            </a:r>
          </a:p>
          <a:p>
            <a:r>
              <a:rPr lang="en-IE" sz="1800" dirty="0">
                <a:latin typeface="Tw Cen MT" panose="020B0602020104020603" pitchFamily="34" charset="0"/>
              </a:rPr>
              <a:t>Heritage Council data (LAs) – habitat maps, hedgerows, etc.</a:t>
            </a:r>
          </a:p>
          <a:p>
            <a:r>
              <a:rPr lang="en-IE" sz="1800" dirty="0">
                <a:latin typeface="Tw Cen MT" panose="020B0602020104020603" pitchFamily="34" charset="0"/>
              </a:rPr>
              <a:t>EU </a:t>
            </a:r>
            <a:r>
              <a:rPr lang="en-IE" sz="1800" dirty="0" err="1">
                <a:latin typeface="Tw Cen MT" panose="020B0602020104020603" pitchFamily="34" charset="0"/>
              </a:rPr>
              <a:t>KerryLife</a:t>
            </a:r>
            <a:r>
              <a:rPr lang="en-IE" sz="1800" dirty="0">
                <a:latin typeface="Tw Cen MT" panose="020B0602020104020603" pitchFamily="34" charset="0"/>
              </a:rPr>
              <a:t> project, </a:t>
            </a:r>
          </a:p>
          <a:p>
            <a:r>
              <a:rPr lang="en-IE" sz="1800" dirty="0">
                <a:latin typeface="Tw Cen MT" panose="020B0602020104020603" pitchFamily="34" charset="0"/>
              </a:rPr>
              <a:t>EIP projects: PMP, Bride project</a:t>
            </a:r>
          </a:p>
          <a:p>
            <a:r>
              <a:rPr lang="en-IE" sz="1800" dirty="0">
                <a:latin typeface="Tw Cen MT" panose="020B0602020104020603" pitchFamily="34" charset="0"/>
              </a:rPr>
              <a:t>OSI/EPA landcover</a:t>
            </a:r>
          </a:p>
          <a:p>
            <a:r>
              <a:rPr lang="en-IE" sz="1800" dirty="0">
                <a:latin typeface="Tw Cen MT" panose="020B0602020104020603" pitchFamily="34" charset="0"/>
              </a:rPr>
              <a:t>Teagasc (catchments and other projects)</a:t>
            </a:r>
          </a:p>
          <a:p>
            <a:r>
              <a:rPr lang="en-IE" sz="1800" dirty="0">
                <a:latin typeface="Tw Cen MT" panose="020B0602020104020603" pitchFamily="34" charset="0"/>
              </a:rPr>
              <a:t>SEMRU work</a:t>
            </a:r>
          </a:p>
          <a:p>
            <a:r>
              <a:rPr lang="en-IE" sz="1800" dirty="0">
                <a:latin typeface="Tw Cen MT" panose="020B0602020104020603" pitchFamily="34" charset="0"/>
              </a:rPr>
              <a:t>DIPM (Peatlands)</a:t>
            </a:r>
          </a:p>
          <a:p>
            <a:r>
              <a:rPr lang="en-IE" sz="1800" dirty="0">
                <a:latin typeface="Tw Cen MT" panose="020B0602020104020603" pitchFamily="34" charset="0"/>
              </a:rPr>
              <a:t>Academic research / Ecosystem services research projects</a:t>
            </a:r>
          </a:p>
          <a:p>
            <a:r>
              <a:rPr lang="en-IE" sz="1800" i="1" dirty="0">
                <a:latin typeface="Tw Cen MT" panose="020B0602020104020603" pitchFamily="34" charset="0"/>
              </a:rPr>
              <a:t>Future work…</a:t>
            </a:r>
          </a:p>
          <a:p>
            <a:endParaRPr lang="en-IE" sz="1800" dirty="0">
              <a:latin typeface="Tw Cen MT" panose="020B0602020104020603" pitchFamily="34" charset="0"/>
            </a:endParaRPr>
          </a:p>
          <a:p>
            <a:endParaRPr lang="en-IE" sz="1800" dirty="0">
              <a:latin typeface="Tw Cen MT" panose="020B0602020104020603" pitchFamily="34" charset="0"/>
            </a:endParaRPr>
          </a:p>
        </p:txBody>
      </p:sp>
      <p:sp>
        <p:nvSpPr>
          <p:cNvPr id="8" name="Rectangle 7">
            <a:extLst>
              <a:ext uri="{FF2B5EF4-FFF2-40B4-BE49-F238E27FC236}">
                <a16:creationId xmlns:a16="http://schemas.microsoft.com/office/drawing/2014/main" id="{D2FCFB97-8776-4772-83C9-DE6398524408}"/>
              </a:ext>
            </a:extLst>
          </p:cNvPr>
          <p:cNvSpPr/>
          <p:nvPr/>
        </p:nvSpPr>
        <p:spPr>
          <a:xfrm>
            <a:off x="2332383" y="2221695"/>
            <a:ext cx="5565913" cy="3140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400" b="1" dirty="0">
                <a:latin typeface="Tw Cen MT" panose="020B0602020104020603" pitchFamily="34" charset="0"/>
              </a:rPr>
              <a:t>KEY MESSAGE: </a:t>
            </a:r>
          </a:p>
          <a:p>
            <a:pPr algn="ctr"/>
            <a:r>
              <a:rPr lang="en-IE" sz="4400" dirty="0">
                <a:latin typeface="Tw Cen MT" panose="020B0602020104020603" pitchFamily="34" charset="0"/>
              </a:rPr>
              <a:t>LOTS OF DATA!!</a:t>
            </a:r>
          </a:p>
        </p:txBody>
      </p:sp>
      <p:pic>
        <p:nvPicPr>
          <p:cNvPr id="9" name="Picture 8">
            <a:extLst>
              <a:ext uri="{FF2B5EF4-FFF2-40B4-BE49-F238E27FC236}">
                <a16:creationId xmlns:a16="http://schemas.microsoft.com/office/drawing/2014/main" id="{DBA693C9-9068-40B3-AB57-88579F518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72505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err="1"/>
              <a:t>Incase</a:t>
            </a:r>
            <a:r>
              <a:rPr lang="en-IE" dirty="0"/>
              <a:t> Catchment selection CONSIDERATIONS</a:t>
            </a:r>
          </a:p>
        </p:txBody>
      </p:sp>
      <p:sp>
        <p:nvSpPr>
          <p:cNvPr id="3" name="Content Placeholder 2">
            <a:extLst>
              <a:ext uri="{FF2B5EF4-FFF2-40B4-BE49-F238E27FC236}">
                <a16:creationId xmlns:a16="http://schemas.microsoft.com/office/drawing/2014/main" id="{F67F4D98-1620-4C58-BF97-4D352B167928}"/>
              </a:ext>
            </a:extLst>
          </p:cNvPr>
          <p:cNvSpPr>
            <a:spLocks noGrp="1"/>
          </p:cNvSpPr>
          <p:nvPr>
            <p:ph idx="1"/>
          </p:nvPr>
        </p:nvSpPr>
        <p:spPr>
          <a:xfrm>
            <a:off x="1024128" y="1977470"/>
            <a:ext cx="9720073" cy="4023360"/>
          </a:xfrm>
        </p:spPr>
        <p:txBody>
          <a:bodyPr>
            <a:normAutofit fontScale="92500"/>
          </a:bodyPr>
          <a:lstStyle/>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Catchment selection workshop 11/11/2019</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The natural capital accounts to be built around </a:t>
            </a:r>
            <a:r>
              <a:rPr lang="en-IE" sz="2400" b="1" dirty="0">
                <a:ea typeface="Calibri" panose="020F0502020204030204" pitchFamily="34" charset="0"/>
                <a:cs typeface="Times New Roman" panose="02020603050405020304" pitchFamily="18" charset="0"/>
              </a:rPr>
              <a:t>reliable datasets </a:t>
            </a:r>
            <a:r>
              <a:rPr lang="en-IE" sz="2400" dirty="0">
                <a:ea typeface="Calibri" panose="020F0502020204030204" pitchFamily="34" charset="0"/>
                <a:cs typeface="Times New Roman" panose="02020603050405020304" pitchFamily="18" charset="0"/>
              </a:rPr>
              <a:t>available </a:t>
            </a:r>
            <a:r>
              <a:rPr lang="en-IE" sz="2400" b="1" dirty="0">
                <a:ea typeface="Calibri" panose="020F0502020204030204" pitchFamily="34" charset="0"/>
                <a:cs typeface="Times New Roman" panose="02020603050405020304" pitchFamily="18" charset="0"/>
              </a:rPr>
              <a:t>nationally</a:t>
            </a:r>
            <a:r>
              <a:rPr lang="en-IE" sz="2400" dirty="0">
                <a:ea typeface="Calibri" panose="020F0502020204030204" pitchFamily="34" charset="0"/>
                <a:cs typeface="Times New Roman" panose="02020603050405020304" pitchFamily="18" charset="0"/>
              </a:rPr>
              <a:t> to allow for national scaling up, therefore the basic required data should be available for all catchments;</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Consider catchments that capture the flow from ‘</a:t>
            </a:r>
            <a:r>
              <a:rPr lang="en-IE" sz="2400" b="1" dirty="0">
                <a:ea typeface="Calibri" panose="020F0502020204030204" pitchFamily="34" charset="0"/>
                <a:cs typeface="Times New Roman" panose="02020603050405020304" pitchFamily="18" charset="0"/>
              </a:rPr>
              <a:t>mountains to sea</a:t>
            </a:r>
            <a:r>
              <a:rPr lang="en-IE" sz="2400" dirty="0">
                <a:ea typeface="Calibri" panose="020F0502020204030204" pitchFamily="34" charset="0"/>
                <a:cs typeface="Times New Roman" panose="02020603050405020304" pitchFamily="18" charset="0"/>
              </a:rPr>
              <a:t>’; </a:t>
            </a:r>
          </a:p>
          <a:p>
            <a:pPr marL="342900" lvl="0" indent="-342900">
              <a:lnSpc>
                <a:spcPct val="107000"/>
              </a:lnSpc>
              <a:spcBef>
                <a:spcPts val="600"/>
              </a:spcBef>
              <a:spcAft>
                <a:spcPts val="600"/>
              </a:spcAft>
              <a:buFont typeface="Symbol" panose="05050102010706020507" pitchFamily="18" charset="2"/>
              <a:buChar char=""/>
            </a:pPr>
            <a:r>
              <a:rPr lang="en-IE" sz="2400" dirty="0">
                <a:ea typeface="Calibri" panose="020F0502020204030204" pitchFamily="34" charset="0"/>
                <a:cs typeface="Times New Roman" panose="02020603050405020304" pitchFamily="18" charset="0"/>
              </a:rPr>
              <a:t>Consider stakeholder engagement and </a:t>
            </a:r>
            <a:r>
              <a:rPr lang="en-IE" sz="2400" b="1" dirty="0">
                <a:ea typeface="Calibri" panose="020F0502020204030204" pitchFamily="34" charset="0"/>
                <a:cs typeface="Times New Roman" panose="02020603050405020304" pitchFamily="18" charset="0"/>
              </a:rPr>
              <a:t>synergies / linkages with existing projects </a:t>
            </a:r>
            <a:r>
              <a:rPr lang="en-IE" sz="2400" dirty="0">
                <a:ea typeface="Calibri" panose="020F0502020204030204" pitchFamily="34" charset="0"/>
                <a:cs typeface="Times New Roman" panose="02020603050405020304" pitchFamily="18" charset="0"/>
              </a:rPr>
              <a:t>to maximise data inputs and opportunities for wide ranging stakeholder engagement. </a:t>
            </a:r>
          </a:p>
          <a:p>
            <a:pPr marL="342900" lvl="0" indent="-342900">
              <a:lnSpc>
                <a:spcPct val="107000"/>
              </a:lnSpc>
              <a:spcBef>
                <a:spcPts val="600"/>
              </a:spcBef>
              <a:spcAft>
                <a:spcPts val="600"/>
              </a:spcAft>
              <a:buFont typeface="Symbol" panose="05050102010706020507" pitchFamily="18" charset="2"/>
              <a:buChar char=""/>
            </a:pPr>
            <a:r>
              <a:rPr lang="en-IE" sz="2400" dirty="0">
                <a:solidFill>
                  <a:prstClr val="black"/>
                </a:solidFill>
                <a:cs typeface="Times New Roman" panose="02020603050405020304" pitchFamily="18" charset="0"/>
              </a:rPr>
              <a:t>Other: geology, soils, climate, land-use, population, infrastructure, pressures etc. </a:t>
            </a:r>
            <a:endParaRPr lang="en-IE" sz="2400" dirty="0">
              <a:solidFill>
                <a:prstClr val="black"/>
              </a:solidFill>
            </a:endParaRPr>
          </a:p>
        </p:txBody>
      </p:sp>
      <p:pic>
        <p:nvPicPr>
          <p:cNvPr id="5" name="Picture 4">
            <a:extLst>
              <a:ext uri="{FF2B5EF4-FFF2-40B4-BE49-F238E27FC236}">
                <a16:creationId xmlns:a16="http://schemas.microsoft.com/office/drawing/2014/main" id="{BE3F9F39-454C-4082-A8AB-99CC7168C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00" y="5801360"/>
            <a:ext cx="2641600" cy="1056640"/>
          </a:xfrm>
          <a:prstGeom prst="rect">
            <a:avLst/>
          </a:prstGeom>
        </p:spPr>
      </p:pic>
    </p:spTree>
    <p:extLst>
      <p:ext uri="{BB962C8B-B14F-4D97-AF65-F5344CB8AC3E}">
        <p14:creationId xmlns:p14="http://schemas.microsoft.com/office/powerpoint/2010/main" val="69301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63B-66AB-47FC-A1E9-AB9DA8B82BE8}"/>
              </a:ext>
            </a:extLst>
          </p:cNvPr>
          <p:cNvSpPr>
            <a:spLocks noGrp="1"/>
          </p:cNvSpPr>
          <p:nvPr>
            <p:ph type="title"/>
          </p:nvPr>
        </p:nvSpPr>
        <p:spPr/>
        <p:txBody>
          <a:bodyPr/>
          <a:lstStyle/>
          <a:p>
            <a:r>
              <a:rPr lang="en-IE" dirty="0" err="1"/>
              <a:t>Incase</a:t>
            </a:r>
            <a:r>
              <a:rPr lang="en-IE" dirty="0"/>
              <a:t> Catchments</a:t>
            </a:r>
          </a:p>
        </p:txBody>
      </p:sp>
      <p:pic>
        <p:nvPicPr>
          <p:cNvPr id="4" name="Picture 3">
            <a:extLst>
              <a:ext uri="{FF2B5EF4-FFF2-40B4-BE49-F238E27FC236}">
                <a16:creationId xmlns:a16="http://schemas.microsoft.com/office/drawing/2014/main" id="{C53BCE98-DD18-470F-80DC-7066BC6C797A}"/>
              </a:ext>
            </a:extLst>
          </p:cNvPr>
          <p:cNvPicPr>
            <a:picLocks noChangeAspect="1"/>
          </p:cNvPicPr>
          <p:nvPr/>
        </p:nvPicPr>
        <p:blipFill>
          <a:blip r:embed="rId2"/>
          <a:stretch>
            <a:fillRect/>
          </a:stretch>
        </p:blipFill>
        <p:spPr>
          <a:xfrm>
            <a:off x="9906000" y="5893468"/>
            <a:ext cx="2090316" cy="836863"/>
          </a:xfrm>
          <a:prstGeom prst="rect">
            <a:avLst/>
          </a:prstGeom>
        </p:spPr>
      </p:pic>
      <p:sp>
        <p:nvSpPr>
          <p:cNvPr id="6" name="Content Placeholder 5">
            <a:extLst>
              <a:ext uri="{FF2B5EF4-FFF2-40B4-BE49-F238E27FC236}">
                <a16:creationId xmlns:a16="http://schemas.microsoft.com/office/drawing/2014/main" id="{7741AC51-35EE-468F-B8E9-C4AEF1C6014A}"/>
              </a:ext>
            </a:extLst>
          </p:cNvPr>
          <p:cNvSpPr>
            <a:spLocks noGrp="1"/>
          </p:cNvSpPr>
          <p:nvPr>
            <p:ph idx="1"/>
          </p:nvPr>
        </p:nvSpPr>
        <p:spPr>
          <a:xfrm>
            <a:off x="497698" y="1833532"/>
            <a:ext cx="5386466" cy="4439252"/>
          </a:xfrm>
        </p:spPr>
        <p:txBody>
          <a:bodyPr>
            <a:noAutofit/>
          </a:bodyPr>
          <a:lstStyle/>
          <a:p>
            <a:pPr marL="342900" lvl="0" indent="-342900">
              <a:lnSpc>
                <a:spcPct val="107000"/>
              </a:lnSpc>
              <a:spcBef>
                <a:spcPts val="600"/>
              </a:spcBef>
              <a:spcAft>
                <a:spcPts val="600"/>
              </a:spcAft>
              <a:buFont typeface="Symbol" panose="05050102010706020507" pitchFamily="18" charset="2"/>
              <a:buChar char=""/>
            </a:pPr>
            <a:r>
              <a:rPr lang="en-IE" sz="2000" i="1" dirty="0">
                <a:ea typeface="Calibri" panose="020F0502020204030204" pitchFamily="34" charset="0"/>
                <a:cs typeface="Calibri" panose="020F0502020204030204" pitchFamily="34" charset="0"/>
              </a:rPr>
              <a:t>Caragh, Co. Kerry:</a:t>
            </a:r>
            <a:r>
              <a:rPr lang="en-IE" sz="2000" dirty="0">
                <a:ea typeface="Calibri" panose="020F0502020204030204" pitchFamily="34" charset="0"/>
                <a:cs typeface="Calibri" panose="020F0502020204030204" pitchFamily="34" charset="0"/>
              </a:rPr>
              <a:t> largely a peatland catchment; nature conservation area; rural farming; FPM.</a:t>
            </a:r>
          </a:p>
          <a:p>
            <a:pPr marL="342900" lvl="0" indent="-342900">
              <a:lnSpc>
                <a:spcPct val="107000"/>
              </a:lnSpc>
              <a:spcBef>
                <a:spcPts val="600"/>
              </a:spcBef>
              <a:spcAft>
                <a:spcPts val="600"/>
              </a:spcAft>
              <a:buFont typeface="Symbol" panose="05050102010706020507" pitchFamily="18" charset="2"/>
              <a:buChar char=""/>
            </a:pPr>
            <a:r>
              <a:rPr lang="en-IE" sz="2000" i="1" dirty="0">
                <a:ea typeface="Calibri" panose="020F0502020204030204" pitchFamily="34" charset="0"/>
                <a:cs typeface="Calibri" panose="020F0502020204030204" pitchFamily="34" charset="0"/>
              </a:rPr>
              <a:t>Bride, East Cork:</a:t>
            </a:r>
            <a:r>
              <a:rPr lang="en-IE" sz="2000" dirty="0">
                <a:ea typeface="Calibri" panose="020F0502020204030204" pitchFamily="34" charset="0"/>
                <a:cs typeface="Calibri" panose="020F0502020204030204" pitchFamily="34" charset="0"/>
              </a:rPr>
              <a:t> largely agricultural catchment</a:t>
            </a:r>
          </a:p>
          <a:p>
            <a:pPr marL="342900" lvl="0" indent="-342900">
              <a:lnSpc>
                <a:spcPct val="107000"/>
              </a:lnSpc>
              <a:spcBef>
                <a:spcPts val="600"/>
              </a:spcBef>
              <a:spcAft>
                <a:spcPts val="600"/>
              </a:spcAft>
              <a:buFont typeface="Symbol" panose="05050102010706020507" pitchFamily="18" charset="2"/>
              <a:buChar char=""/>
            </a:pPr>
            <a:r>
              <a:rPr lang="en-IE" sz="2000" i="1" dirty="0">
                <a:ea typeface="Calibri" panose="020F0502020204030204" pitchFamily="34" charset="0"/>
                <a:cs typeface="Calibri" panose="020F0502020204030204" pitchFamily="34" charset="0"/>
              </a:rPr>
              <a:t>Figile, East Offaly:</a:t>
            </a:r>
            <a:r>
              <a:rPr lang="en-IE" sz="2000" dirty="0">
                <a:ea typeface="Calibri" panose="020F0502020204030204" pitchFamily="34" charset="0"/>
                <a:cs typeface="Calibri" panose="020F0502020204030204" pitchFamily="34" charset="0"/>
              </a:rPr>
              <a:t> considerably impacted by the peat extraction industry, transition towards renewable energy &amp; peatland rehabilitation. </a:t>
            </a:r>
          </a:p>
          <a:p>
            <a:pPr marL="342900" lvl="0" indent="-342900">
              <a:lnSpc>
                <a:spcPct val="107000"/>
              </a:lnSpc>
              <a:spcBef>
                <a:spcPts val="600"/>
              </a:spcBef>
              <a:spcAft>
                <a:spcPts val="600"/>
              </a:spcAft>
              <a:buFont typeface="Symbol" panose="05050102010706020507" pitchFamily="18" charset="2"/>
              <a:buChar char=""/>
            </a:pPr>
            <a:r>
              <a:rPr lang="en-IE" sz="2000" i="1" dirty="0">
                <a:ea typeface="Calibri" panose="020F0502020204030204" pitchFamily="34" charset="0"/>
                <a:cs typeface="Calibri" panose="020F0502020204030204" pitchFamily="34" charset="0"/>
              </a:rPr>
              <a:t>Dargle, Co. Wicklow:</a:t>
            </a:r>
            <a:r>
              <a:rPr lang="en-IE" sz="2000" dirty="0">
                <a:ea typeface="Calibri" panose="020F0502020204030204" pitchFamily="34" charset="0"/>
                <a:cs typeface="Calibri" panose="020F0502020204030204" pitchFamily="34" charset="0"/>
              </a:rPr>
              <a:t> a mix of urban areas, agriculture, forestry, moorland / heathland and peatland.</a:t>
            </a:r>
          </a:p>
        </p:txBody>
      </p:sp>
      <p:pic>
        <p:nvPicPr>
          <p:cNvPr id="7" name="Picture 6">
            <a:extLst>
              <a:ext uri="{FF2B5EF4-FFF2-40B4-BE49-F238E27FC236}">
                <a16:creationId xmlns:a16="http://schemas.microsoft.com/office/drawing/2014/main" id="{F6B15706-9B17-4D8F-89B3-BF0DDA95BF9C}"/>
              </a:ext>
            </a:extLst>
          </p:cNvPr>
          <p:cNvPicPr>
            <a:picLocks noChangeAspect="1"/>
          </p:cNvPicPr>
          <p:nvPr/>
        </p:nvPicPr>
        <p:blipFill>
          <a:blip r:embed="rId3"/>
          <a:stretch>
            <a:fillRect/>
          </a:stretch>
        </p:blipFill>
        <p:spPr>
          <a:xfrm>
            <a:off x="7388843" y="127669"/>
            <a:ext cx="4607473" cy="6497289"/>
          </a:xfrm>
          <a:prstGeom prst="rect">
            <a:avLst/>
          </a:prstGeom>
        </p:spPr>
      </p:pic>
    </p:spTree>
    <p:extLst>
      <p:ext uri="{BB962C8B-B14F-4D97-AF65-F5344CB8AC3E}">
        <p14:creationId xmlns:p14="http://schemas.microsoft.com/office/powerpoint/2010/main" val="230172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D4A728-5AE0-4F27-B8C6-8DBC054B58B6}"/>
              </a:ext>
            </a:extLst>
          </p:cNvPr>
          <p:cNvPicPr>
            <a:picLocks noChangeAspect="1"/>
          </p:cNvPicPr>
          <p:nvPr/>
        </p:nvPicPr>
        <p:blipFill>
          <a:blip r:embed="rId2"/>
          <a:stretch>
            <a:fillRect/>
          </a:stretch>
        </p:blipFill>
        <p:spPr>
          <a:xfrm>
            <a:off x="8335617" y="2978973"/>
            <a:ext cx="3667537" cy="3697846"/>
          </a:xfrm>
          <a:prstGeom prst="rect">
            <a:avLst/>
          </a:prstGeom>
        </p:spPr>
      </p:pic>
      <p:pic>
        <p:nvPicPr>
          <p:cNvPr id="3" name="Picture 2">
            <a:extLst>
              <a:ext uri="{FF2B5EF4-FFF2-40B4-BE49-F238E27FC236}">
                <a16:creationId xmlns:a16="http://schemas.microsoft.com/office/drawing/2014/main" id="{4652768F-04CA-4AA6-AB83-7713DF7CBCC8}"/>
              </a:ext>
            </a:extLst>
          </p:cNvPr>
          <p:cNvPicPr>
            <a:picLocks noChangeAspect="1"/>
          </p:cNvPicPr>
          <p:nvPr/>
        </p:nvPicPr>
        <p:blipFill>
          <a:blip r:embed="rId3"/>
          <a:stretch>
            <a:fillRect/>
          </a:stretch>
        </p:blipFill>
        <p:spPr>
          <a:xfrm>
            <a:off x="188846" y="1691541"/>
            <a:ext cx="6609751" cy="4783033"/>
          </a:xfrm>
          <a:prstGeom prst="rect">
            <a:avLst/>
          </a:prstGeom>
        </p:spPr>
      </p:pic>
      <p:sp>
        <p:nvSpPr>
          <p:cNvPr id="4" name="Title 3">
            <a:extLst>
              <a:ext uri="{FF2B5EF4-FFF2-40B4-BE49-F238E27FC236}">
                <a16:creationId xmlns:a16="http://schemas.microsoft.com/office/drawing/2014/main" id="{52034527-F801-4ADC-A421-2AC6755CB468}"/>
              </a:ext>
            </a:extLst>
          </p:cNvPr>
          <p:cNvSpPr>
            <a:spLocks noGrp="1"/>
          </p:cNvSpPr>
          <p:nvPr>
            <p:ph type="title"/>
          </p:nvPr>
        </p:nvSpPr>
        <p:spPr>
          <a:xfrm>
            <a:off x="934187" y="103058"/>
            <a:ext cx="9720072" cy="1499616"/>
          </a:xfrm>
        </p:spPr>
        <p:txBody>
          <a:bodyPr/>
          <a:lstStyle/>
          <a:p>
            <a:r>
              <a:rPr lang="en-IE" dirty="0"/>
              <a:t>CARAGH, Co. Kerry</a:t>
            </a:r>
          </a:p>
        </p:txBody>
      </p:sp>
      <p:pic>
        <p:nvPicPr>
          <p:cNvPr id="5" name="Picture 4">
            <a:extLst>
              <a:ext uri="{FF2B5EF4-FFF2-40B4-BE49-F238E27FC236}">
                <a16:creationId xmlns:a16="http://schemas.microsoft.com/office/drawing/2014/main" id="{1DBDEEBE-18B2-4A87-AE7B-8E381B445950}"/>
              </a:ext>
            </a:extLst>
          </p:cNvPr>
          <p:cNvPicPr>
            <a:picLocks noChangeAspect="1"/>
          </p:cNvPicPr>
          <p:nvPr/>
        </p:nvPicPr>
        <p:blipFill>
          <a:blip r:embed="rId4"/>
          <a:stretch>
            <a:fillRect/>
          </a:stretch>
        </p:blipFill>
        <p:spPr>
          <a:xfrm>
            <a:off x="6191866" y="-179136"/>
            <a:ext cx="3648644" cy="3977446"/>
          </a:xfrm>
          <a:prstGeom prst="rect">
            <a:avLst/>
          </a:prstGeom>
        </p:spPr>
      </p:pic>
    </p:spTree>
    <p:extLst>
      <p:ext uri="{BB962C8B-B14F-4D97-AF65-F5344CB8AC3E}">
        <p14:creationId xmlns:p14="http://schemas.microsoft.com/office/powerpoint/2010/main" val="20959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360-0875-4C8F-BBD5-BDA82B0BE749}"/>
              </a:ext>
            </a:extLst>
          </p:cNvPr>
          <p:cNvSpPr>
            <a:spLocks noGrp="1"/>
          </p:cNvSpPr>
          <p:nvPr>
            <p:ph type="title"/>
          </p:nvPr>
        </p:nvSpPr>
        <p:spPr/>
        <p:txBody>
          <a:bodyPr/>
          <a:lstStyle/>
          <a:p>
            <a:r>
              <a:rPr lang="en-IE" dirty="0"/>
              <a:t>Bride, CO. cork</a:t>
            </a:r>
          </a:p>
        </p:txBody>
      </p:sp>
      <p:pic>
        <p:nvPicPr>
          <p:cNvPr id="3" name="Picture 2">
            <a:extLst>
              <a:ext uri="{FF2B5EF4-FFF2-40B4-BE49-F238E27FC236}">
                <a16:creationId xmlns:a16="http://schemas.microsoft.com/office/drawing/2014/main" id="{CCC25667-968A-4FB0-9B93-2FF459A157F8}"/>
              </a:ext>
            </a:extLst>
          </p:cNvPr>
          <p:cNvPicPr>
            <a:picLocks noChangeAspect="1"/>
          </p:cNvPicPr>
          <p:nvPr/>
        </p:nvPicPr>
        <p:blipFill>
          <a:blip r:embed="rId2"/>
          <a:stretch>
            <a:fillRect/>
          </a:stretch>
        </p:blipFill>
        <p:spPr>
          <a:xfrm>
            <a:off x="378231" y="2289840"/>
            <a:ext cx="6248942" cy="3627434"/>
          </a:xfrm>
          <a:prstGeom prst="rect">
            <a:avLst/>
          </a:prstGeom>
        </p:spPr>
      </p:pic>
      <p:pic>
        <p:nvPicPr>
          <p:cNvPr id="4" name="Picture 3">
            <a:extLst>
              <a:ext uri="{FF2B5EF4-FFF2-40B4-BE49-F238E27FC236}">
                <a16:creationId xmlns:a16="http://schemas.microsoft.com/office/drawing/2014/main" id="{D62096AD-1684-4DC2-A05E-A4A1899B12CC}"/>
              </a:ext>
            </a:extLst>
          </p:cNvPr>
          <p:cNvPicPr>
            <a:picLocks noChangeAspect="1"/>
          </p:cNvPicPr>
          <p:nvPr/>
        </p:nvPicPr>
        <p:blipFill>
          <a:blip r:embed="rId3"/>
          <a:stretch>
            <a:fillRect/>
          </a:stretch>
        </p:blipFill>
        <p:spPr>
          <a:xfrm>
            <a:off x="7055525" y="3429000"/>
            <a:ext cx="5446057" cy="3429000"/>
          </a:xfrm>
          <a:prstGeom prst="rect">
            <a:avLst/>
          </a:prstGeom>
        </p:spPr>
      </p:pic>
      <p:pic>
        <p:nvPicPr>
          <p:cNvPr id="5" name="Picture 4">
            <a:extLst>
              <a:ext uri="{FF2B5EF4-FFF2-40B4-BE49-F238E27FC236}">
                <a16:creationId xmlns:a16="http://schemas.microsoft.com/office/drawing/2014/main" id="{B9CD90EF-021A-42D3-9E76-262B0EF48E59}"/>
              </a:ext>
            </a:extLst>
          </p:cNvPr>
          <p:cNvPicPr>
            <a:picLocks noChangeAspect="1"/>
          </p:cNvPicPr>
          <p:nvPr/>
        </p:nvPicPr>
        <p:blipFill>
          <a:blip r:embed="rId4"/>
          <a:stretch>
            <a:fillRect/>
          </a:stretch>
        </p:blipFill>
        <p:spPr>
          <a:xfrm>
            <a:off x="5600701" y="104838"/>
            <a:ext cx="5143499" cy="3429000"/>
          </a:xfrm>
          <a:prstGeom prst="rect">
            <a:avLst/>
          </a:prstGeom>
        </p:spPr>
      </p:pic>
    </p:spTree>
    <p:extLst>
      <p:ext uri="{BB962C8B-B14F-4D97-AF65-F5344CB8AC3E}">
        <p14:creationId xmlns:p14="http://schemas.microsoft.com/office/powerpoint/2010/main" val="250940147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375F97852F6945935FAC108CF9966E" ma:contentTypeVersion="10" ma:contentTypeDescription="Create a new document." ma:contentTypeScope="" ma:versionID="ce9105020d7d7637dcd1adc67e831c6b">
  <xsd:schema xmlns:xsd="http://www.w3.org/2001/XMLSchema" xmlns:xs="http://www.w3.org/2001/XMLSchema" xmlns:p="http://schemas.microsoft.com/office/2006/metadata/properties" xmlns:ns3="184bcb5f-9386-4181-97d0-5356d3f8f049" xmlns:ns4="3c7e0cf3-e177-4f37-9293-967d79e60988" targetNamespace="http://schemas.microsoft.com/office/2006/metadata/properties" ma:root="true" ma:fieldsID="6be4319b2bb9cb922ef0f6be9102715f" ns3:_="" ns4:_="">
    <xsd:import namespace="184bcb5f-9386-4181-97d0-5356d3f8f049"/>
    <xsd:import namespace="3c7e0cf3-e177-4f37-9293-967d79e609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bcb5f-9386-4181-97d0-5356d3f8f0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7e0cf3-e177-4f37-9293-967d79e6098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8C912A-DD31-454F-9CE0-70435C753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bcb5f-9386-4181-97d0-5356d3f8f049"/>
    <ds:schemaRef ds:uri="3c7e0cf3-e177-4f37-9293-967d79e609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241357-FD85-482C-9DEA-7CD9F150DB44}">
  <ds:schemaRefs>
    <ds:schemaRef ds:uri="http://schemas.microsoft.com/sharepoint/v3/contenttype/forms"/>
  </ds:schemaRefs>
</ds:datastoreItem>
</file>

<file path=customXml/itemProps3.xml><?xml version="1.0" encoding="utf-8"?>
<ds:datastoreItem xmlns:ds="http://schemas.openxmlformats.org/officeDocument/2006/customXml" ds:itemID="{C971C741-C8A8-4C10-823F-E9592048C570}">
  <ds:schemaRef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3c7e0cf3-e177-4f37-9293-967d79e60988"/>
    <ds:schemaRef ds:uri="http://schemas.microsoft.com/office/infopath/2007/PartnerControls"/>
    <ds:schemaRef ds:uri="184bcb5f-9386-4181-97d0-5356d3f8f04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74</TotalTime>
  <Words>1617</Words>
  <Application>Microsoft Office PowerPoint</Application>
  <PresentationFormat>Widescreen</PresentationFormat>
  <Paragraphs>160</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Symbol</vt:lpstr>
      <vt:lpstr>Tw Cen MT</vt:lpstr>
      <vt:lpstr>Tw Cen MT Condensed</vt:lpstr>
      <vt:lpstr>Wingdings 3</vt:lpstr>
      <vt:lpstr>Office Theme</vt:lpstr>
      <vt:lpstr>Integral</vt:lpstr>
      <vt:lpstr>INCASE catchment approach</vt:lpstr>
      <vt:lpstr>INCASE catchment approach</vt:lpstr>
      <vt:lpstr>Benefits of spatial approach to NCA</vt:lpstr>
      <vt:lpstr>NCA Data requirements CEAF</vt:lpstr>
      <vt:lpstr>Data sources and providers</vt:lpstr>
      <vt:lpstr>Incase Catchment selection CONSIDERATIONS</vt:lpstr>
      <vt:lpstr>Incase Catchments</vt:lpstr>
      <vt:lpstr>CARAGH, Co. Kerry</vt:lpstr>
      <vt:lpstr>Bride, CO. cork</vt:lpstr>
      <vt:lpstr>FIGILE, CO. OFFALY</vt:lpstr>
      <vt:lpstr>Dargle, CO. Wicklow</vt:lpstr>
      <vt:lpstr>INCASE catchment approach</vt:lpstr>
      <vt:lpstr>PowerPoint Presentation</vt:lpstr>
      <vt:lpstr>PowerPoint Presentation</vt:lpstr>
      <vt:lpstr>PowerPoint Presentation</vt:lpstr>
      <vt:lpstr>INCASE catchment approach</vt:lpstr>
      <vt:lpstr>Incase aims</vt:lpstr>
      <vt:lpstr>INCASE Feasibility – keep going!</vt:lpstr>
      <vt:lpstr>INCASE – DEVELOP NATIONAL CONTEXT</vt:lpstr>
      <vt:lpstr>Workshop agenda</vt:lpstr>
      <vt:lpstr>INCASE APPLICATIONS</vt:lpstr>
      <vt:lpstr>INCASE APPLICATIONS</vt:lpstr>
      <vt:lpstr>INCASE APPLICATIONS</vt:lpstr>
      <vt:lpstr>Break-out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INCASE catchment approach</dc:title>
  <dc:creator>Catherine Farrell</dc:creator>
  <cp:lastModifiedBy>Orlaith Delargy</cp:lastModifiedBy>
  <cp:revision>6</cp:revision>
  <dcterms:created xsi:type="dcterms:W3CDTF">2020-01-17T11:09:24Z</dcterms:created>
  <dcterms:modified xsi:type="dcterms:W3CDTF">2020-02-19T10:20:03Z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0x01010095375F97852F6945935FAC108CF9966E</vt:lpwstr>
  </property>
</Properties>
</file>