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51" r:id="rId3"/>
    <p:sldId id="454" r:id="rId4"/>
    <p:sldId id="1297" r:id="rId5"/>
    <p:sldId id="1298" r:id="rId6"/>
    <p:sldId id="1302" r:id="rId7"/>
    <p:sldId id="1300" r:id="rId8"/>
    <p:sldId id="1254" r:id="rId9"/>
    <p:sldId id="1259" r:id="rId10"/>
    <p:sldId id="1256" r:id="rId11"/>
    <p:sldId id="455" r:id="rId12"/>
    <p:sldId id="341" r:id="rId13"/>
    <p:sldId id="1236" r:id="rId14"/>
    <p:sldId id="1257" r:id="rId15"/>
    <p:sldId id="338" r:id="rId16"/>
    <p:sldId id="471" r:id="rId17"/>
    <p:sldId id="466" r:id="rId18"/>
    <p:sldId id="349" r:id="rId19"/>
    <p:sldId id="478" r:id="rId20"/>
    <p:sldId id="2747" r:id="rId21"/>
    <p:sldId id="2750" r:id="rId22"/>
    <p:sldId id="2745" r:id="rId23"/>
    <p:sldId id="2753" r:id="rId24"/>
    <p:sldId id="1291" r:id="rId25"/>
    <p:sldId id="2752" r:id="rId26"/>
    <p:sldId id="276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580">
          <p15:clr>
            <a:srgbClr val="A4A3A4"/>
          </p15:clr>
        </p15:guide>
        <p15:guide id="4" pos="5660">
          <p15:clr>
            <a:srgbClr val="A4A3A4"/>
          </p15:clr>
        </p15:guide>
        <p15:guide id="5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86122" autoAdjust="0"/>
  </p:normalViewPr>
  <p:slideViewPr>
    <p:cSldViewPr showGuides="1">
      <p:cViewPr varScale="1">
        <p:scale>
          <a:sx n="106" d="100"/>
          <a:sy n="106" d="100"/>
        </p:scale>
        <p:origin x="1288" y="168"/>
      </p:cViewPr>
      <p:guideLst>
        <p:guide orient="horz" pos="1026"/>
        <p:guide orient="horz" pos="4319"/>
        <p:guide pos="580"/>
        <p:guide pos="56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BB11-0195-409A-AE06-665643EFF1AE}" type="datetimeFigureOut">
              <a:rPr lang="en-AU" smtClean="0"/>
              <a:t>21/1/20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DBCC-5029-46DF-AFFA-A620D44585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76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80" y="-2331"/>
            <a:ext cx="8460000" cy="6860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777" y="2204864"/>
            <a:ext cx="6326145" cy="18360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800" spc="-2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7628" y="4221088"/>
            <a:ext cx="5730744" cy="1392560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44938" y="5661248"/>
            <a:ext cx="2087562" cy="360363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>
                <a:solidFill>
                  <a:schemeClr val="tx1"/>
                </a:solidFill>
                <a:latin typeface="+mn-lt"/>
              </a:defRPr>
            </a:lvl2pPr>
            <a:lvl3pPr algn="ctr">
              <a:defRPr>
                <a:solidFill>
                  <a:schemeClr val="tx1"/>
                </a:solidFill>
                <a:latin typeface="+mn-lt"/>
              </a:defRPr>
            </a:lvl3pPr>
            <a:lvl4pPr algn="ctr"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60133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52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581" y="0"/>
            <a:ext cx="8491921" cy="685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380" y="2035796"/>
            <a:ext cx="6326145" cy="1516980"/>
          </a:xfrm>
        </p:spPr>
        <p:txBody>
          <a:bodyPr anchor="b">
            <a:noAutofit/>
          </a:bodyPr>
          <a:lstStyle>
            <a:lvl1pPr algn="ctr">
              <a:defRPr sz="4400" b="0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9380" y="3861048"/>
            <a:ext cx="6326145" cy="996131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8" y="6093296"/>
            <a:ext cx="1732228" cy="5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0" y="1600201"/>
            <a:ext cx="3960000" cy="47811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104" y="1600201"/>
            <a:ext cx="3960000" cy="47811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F60-87F6-4011-91D5-87B13F85136D}" type="datetime1">
              <a:rPr lang="en-AU" smtClean="0"/>
              <a:t>21/1/20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33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750" y="1484784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750" y="2262324"/>
            <a:ext cx="39600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7058" y="1484784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7058" y="2262324"/>
            <a:ext cx="39600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3F9C-7CFB-48B9-9162-169286ECDE90}" type="datetime1">
              <a:rPr lang="en-AU" smtClean="0"/>
              <a:t>21/1/20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36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2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1A50-ABC5-4D01-8094-E91839327450}" type="datetime1">
              <a:rPr lang="en-AU" smtClean="0"/>
              <a:t>21/1/20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13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038" y="484094"/>
            <a:ext cx="7429500" cy="591670"/>
          </a:xfrm>
          <a:prstGeom prst="rect">
            <a:avLst/>
          </a:prstGeom>
        </p:spPr>
        <p:txBody>
          <a:bodyPr anchor="b"/>
          <a:lstStyle>
            <a:lvl1pPr algn="l">
              <a:defRPr sz="2925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Text Box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038" y="1463955"/>
            <a:ext cx="7429500" cy="4089680"/>
          </a:xfrm>
          <a:prstGeom prst="rect">
            <a:avLst/>
          </a:prstGeom>
        </p:spPr>
        <p:txBody>
          <a:bodyPr/>
          <a:lstStyle>
            <a:lvl1pPr marL="0" marR="0" indent="0" algn="l" defTabSz="743041" rtl="0" eaLnBrk="1" fontAlgn="auto" latinLnBrk="0" hangingPunct="1">
              <a:lnSpc>
                <a:spcPct val="11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63" baseline="0" smtClean="0">
                <a:effectLst/>
                <a:latin typeface="Palatino Linotype" panose="02040502050505030304" pitchFamily="18" charset="0"/>
              </a:defRPr>
            </a:lvl1pPr>
            <a:lvl2pPr marL="371521" indent="0" algn="ctr">
              <a:buNone/>
              <a:defRPr sz="1625"/>
            </a:lvl2pPr>
            <a:lvl3pPr marL="743041" indent="0" algn="ctr">
              <a:buNone/>
              <a:defRPr sz="1463"/>
            </a:lvl3pPr>
            <a:lvl4pPr marL="1114562" indent="0" algn="ctr">
              <a:buNone/>
              <a:defRPr sz="1300"/>
            </a:lvl4pPr>
            <a:lvl5pPr marL="1486083" indent="0" algn="ctr">
              <a:buNone/>
              <a:defRPr sz="1300"/>
            </a:lvl5pPr>
            <a:lvl6pPr marL="1857604" indent="0" algn="ctr">
              <a:buNone/>
              <a:defRPr sz="1300"/>
            </a:lvl6pPr>
            <a:lvl7pPr marL="2229124" indent="0" algn="ctr">
              <a:buNone/>
              <a:defRPr sz="1300"/>
            </a:lvl7pPr>
            <a:lvl8pPr marL="2600645" indent="0" algn="ctr">
              <a:buNone/>
              <a:defRPr sz="1300"/>
            </a:lvl8pPr>
            <a:lvl9pPr marL="2972166" indent="0" algn="ctr">
              <a:buNone/>
              <a:defRPr sz="1300"/>
            </a:lvl9pPr>
          </a:lstStyle>
          <a:p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ullamco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195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195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217" y="6247796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975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972000" cy="69165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649" y="523541"/>
            <a:ext cx="8037946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174" y="1628774"/>
            <a:ext cx="8064896" cy="475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3120" y="6476762"/>
            <a:ext cx="13820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BE15AF4-8167-4B08-83F2-94111E63359F}" type="datetime1">
              <a:rPr lang="en-AU" smtClean="0"/>
              <a:pPr/>
              <a:t>21/1/20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2760" y="6476762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AU"/>
              <a:t>© Institute for Development of Environmental-Economic Accounting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04" y="6476762"/>
            <a:ext cx="4459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323D90-A25B-429B-843F-6A6DB627EC53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52" y="6503722"/>
            <a:ext cx="1346400" cy="3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3538" indent="-225425" algn="l" defTabSz="914400" rtl="0" eaLnBrk="1" latinLnBrk="0" hangingPunct="1">
        <a:lnSpc>
          <a:spcPct val="110000"/>
        </a:lnSpc>
        <a:spcBef>
          <a:spcPts val="900"/>
        </a:spcBef>
        <a:buSzPct val="8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-176213" algn="l" defTabSz="914400" rtl="0" eaLnBrk="1" latinLnBrk="0" hangingPunct="1">
        <a:spcBef>
          <a:spcPts val="600"/>
        </a:spcBef>
        <a:buSzPct val="8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38113" algn="l" defTabSz="914400" rtl="0" eaLnBrk="1" latinLnBrk="0" hangingPunct="1">
        <a:spcBef>
          <a:spcPts val="600"/>
        </a:spcBef>
        <a:buSzPct val="6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74978" y="2162736"/>
            <a:ext cx="6326145" cy="147596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j-lt"/>
              </a:rPr>
              <a:t>Accounting for Natural capital</a:t>
            </a:r>
            <a:endParaRPr lang="en-AU" sz="4000" cap="none" dirty="0">
              <a:latin typeface="+mj-lt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087628" y="4077072"/>
            <a:ext cx="5730744" cy="792088"/>
          </a:xfrm>
        </p:spPr>
        <p:txBody>
          <a:bodyPr>
            <a:normAutofit fontScale="77500" lnSpcReduction="20000"/>
          </a:bodyPr>
          <a:lstStyle/>
          <a:p>
            <a:r>
              <a:rPr lang="en-AU" sz="3600" dirty="0">
                <a:solidFill>
                  <a:schemeClr val="tx2"/>
                </a:solidFill>
              </a:rPr>
              <a:t>Presentation to INCASE Workshop on Natural Capital Accounting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072679" y="4869160"/>
            <a:ext cx="5730744" cy="15479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400" b="1" dirty="0"/>
              <a:t>Carl </a:t>
            </a:r>
            <a:r>
              <a:rPr lang="en-AU" sz="2400" b="1" dirty="0" err="1"/>
              <a:t>Obst</a:t>
            </a:r>
            <a:r>
              <a:rPr lang="en-AU" sz="2400" dirty="0"/>
              <a:t>, Director IDEEA Group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Dublin (via Melbourne), 22 January,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A1D3-2129-CC43-8C3A-36767FE2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69" y="762290"/>
            <a:ext cx="4621262" cy="13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476672"/>
            <a:ext cx="9282197" cy="93610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four Types of SEEA accounts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10</a:t>
            </a:fld>
            <a:endParaRPr lang="en-A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556792"/>
            <a:ext cx="4906119" cy="443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5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Institute for Development of Environmental-Economic Accounting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11</a:t>
            </a:fld>
            <a:endParaRPr lang="en-AU" dirty="0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4760EC6A-B85A-401E-A1D1-0B7865AFA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797107"/>
            <a:ext cx="9906000" cy="25238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270050-E04B-6146-9B7A-E2C58397B65A}"/>
              </a:ext>
            </a:extLst>
          </p:cNvPr>
          <p:cNvSpPr txBox="1">
            <a:spLocks/>
          </p:cNvSpPr>
          <p:nvPr/>
        </p:nvSpPr>
        <p:spPr>
          <a:xfrm>
            <a:off x="1309626" y="841794"/>
            <a:ext cx="6998716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Core ecosystem accounting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33201B-95BF-6643-8F61-180B45D00F4E}"/>
              </a:ext>
            </a:extLst>
          </p:cNvPr>
          <p:cNvCxnSpPr>
            <a:cxnSpLocks/>
          </p:cNvCxnSpPr>
          <p:nvPr/>
        </p:nvCxnSpPr>
        <p:spPr>
          <a:xfrm>
            <a:off x="4808984" y="1797107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776347-EE80-AA48-8331-9279DDFCA329}"/>
              </a:ext>
            </a:extLst>
          </p:cNvPr>
          <p:cNvSpPr txBox="1"/>
          <p:nvPr/>
        </p:nvSpPr>
        <p:spPr>
          <a:xfrm>
            <a:off x="1668788" y="4440769"/>
            <a:ext cx="219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D899B"/>
                </a:solidFill>
              </a:rPr>
              <a:t>Stocks:</a:t>
            </a:r>
          </a:p>
          <a:p>
            <a:r>
              <a:rPr lang="en-US" sz="2000" dirty="0">
                <a:solidFill>
                  <a:srgbClr val="1D899B"/>
                </a:solidFill>
              </a:rPr>
              <a:t>forests, wetlands, rivers, seagrass beds, reefs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2FC30-7750-5E41-8764-91BC48BBD4DB}"/>
              </a:ext>
            </a:extLst>
          </p:cNvPr>
          <p:cNvSpPr txBox="1"/>
          <p:nvPr/>
        </p:nvSpPr>
        <p:spPr>
          <a:xfrm>
            <a:off x="6249144" y="4440769"/>
            <a:ext cx="2861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D899B"/>
                </a:solidFill>
              </a:rPr>
              <a:t>Flows:</a:t>
            </a:r>
          </a:p>
          <a:p>
            <a:r>
              <a:rPr lang="en-US" sz="2000" dirty="0">
                <a:solidFill>
                  <a:srgbClr val="1D899B"/>
                </a:solidFill>
              </a:rPr>
              <a:t>timber, fish, carbon, water, habitat, recreation, amenity</a:t>
            </a:r>
          </a:p>
        </p:txBody>
      </p:sp>
    </p:spTree>
    <p:extLst>
      <p:ext uri="{BB962C8B-B14F-4D97-AF65-F5344CB8AC3E}">
        <p14:creationId xmlns:p14="http://schemas.microsoft.com/office/powerpoint/2010/main" val="245423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97AA-6675-49F9-B251-73ED61F83EA5}" type="datetime1">
              <a:rPr lang="en-AU" smtClean="0"/>
              <a:t>21/1/20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distribute, Prepared by Mark Eigenraam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98D7-99D2-47AC-8D62-1796431C9C2C}" type="slidenum">
              <a:rPr lang="en-AU" smtClean="0"/>
              <a:t>12</a:t>
            </a:fld>
            <a:endParaRPr lang="en-AU"/>
          </a:p>
        </p:txBody>
      </p:sp>
      <p:sp>
        <p:nvSpPr>
          <p:cNvPr id="26" name="Title 25"/>
          <p:cNvSpPr txBox="1">
            <a:spLocks/>
          </p:cNvSpPr>
          <p:nvPr/>
        </p:nvSpPr>
        <p:spPr bwMode="auto">
          <a:xfrm>
            <a:off x="819183" y="623066"/>
            <a:ext cx="8366858" cy="8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98D29"/>
                </a:solidFill>
                <a:latin typeface="Arial" charset="0"/>
              </a:defRPr>
            </a:lvl9pPr>
          </a:lstStyle>
          <a:p>
            <a:pPr defTabSz="742950">
              <a:defRPr/>
            </a:pPr>
            <a:r>
              <a:rPr lang="en-AU" sz="2925" kern="0" dirty="0">
                <a:solidFill>
                  <a:srgbClr val="156471"/>
                </a:solidFill>
                <a:latin typeface="Arial"/>
              </a:rPr>
              <a:t>HIERARCHICAL NESTED ACCOUNTING GRID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1821897" y="2297265"/>
            <a:ext cx="0" cy="3033197"/>
          </a:xfrm>
          <a:prstGeom prst="line">
            <a:avLst/>
          </a:prstGeom>
          <a:noFill/>
          <a:ln w="25400">
            <a:solidFill>
              <a:srgbClr val="15647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463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04361" y="2654729"/>
            <a:ext cx="148596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AU" sz="1300" dirty="0">
                <a:solidFill>
                  <a:srgbClr val="156471"/>
                </a:solidFill>
                <a:latin typeface="Arial" charset="0"/>
              </a:rPr>
              <a:t>Ecosystem Accounting Areas (EAA)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en-AU" sz="1300" dirty="0">
              <a:solidFill>
                <a:srgbClr val="156471"/>
              </a:solidFill>
              <a:latin typeface="Arial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AU" sz="1300" dirty="0">
                <a:solidFill>
                  <a:srgbClr val="156471"/>
                </a:solidFill>
                <a:latin typeface="Arial" charset="0"/>
              </a:rPr>
              <a:t>Ecosystem Assets (EA)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en-AU" sz="1300" dirty="0">
              <a:solidFill>
                <a:srgbClr val="156471"/>
              </a:solidFill>
              <a:latin typeface="Arial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AU" sz="1300" dirty="0">
                <a:solidFill>
                  <a:srgbClr val="156471"/>
                </a:solidFill>
                <a:latin typeface="Arial" charset="0"/>
              </a:rPr>
              <a:t>Basic Spatial Unit (BSU)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88038" y="2585595"/>
            <a:ext cx="3669667" cy="2156196"/>
            <a:chOff x="2323739" y="2036095"/>
            <a:chExt cx="5660299" cy="3362609"/>
          </a:xfrm>
        </p:grpSpPr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3801676" y="5043719"/>
              <a:ext cx="1886766" cy="354985"/>
              <a:chOff x="1973" y="2659"/>
              <a:chExt cx="1043" cy="182"/>
            </a:xfrm>
          </p:grpSpPr>
          <p:sp>
            <p:nvSpPr>
              <p:cNvPr id="41" name="AutoShape 9"/>
              <p:cNvSpPr>
                <a:spLocks noChangeArrowheads="1"/>
              </p:cNvSpPr>
              <p:nvPr/>
            </p:nvSpPr>
            <p:spPr bwMode="auto">
              <a:xfrm>
                <a:off x="1973" y="2750"/>
                <a:ext cx="408" cy="91"/>
              </a:xfrm>
              <a:prstGeom prst="parallelogram">
                <a:avLst>
                  <a:gd name="adj" fmla="val 112088"/>
                </a:avLst>
              </a:prstGeom>
              <a:solidFill>
                <a:srgbClr val="BBE0E3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AutoShape 10"/>
              <p:cNvSpPr>
                <a:spLocks noChangeArrowheads="1"/>
              </p:cNvSpPr>
              <p:nvPr/>
            </p:nvSpPr>
            <p:spPr bwMode="auto">
              <a:xfrm>
                <a:off x="2290" y="2750"/>
                <a:ext cx="408" cy="91"/>
              </a:xfrm>
              <a:prstGeom prst="parallelogram">
                <a:avLst>
                  <a:gd name="adj" fmla="val 112088"/>
                </a:avLst>
              </a:prstGeom>
              <a:solidFill>
                <a:srgbClr val="BBE0E3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AutoShape 11"/>
              <p:cNvSpPr>
                <a:spLocks noChangeArrowheads="1"/>
              </p:cNvSpPr>
              <p:nvPr/>
            </p:nvSpPr>
            <p:spPr bwMode="auto">
              <a:xfrm>
                <a:off x="2608" y="2750"/>
                <a:ext cx="408" cy="91"/>
              </a:xfrm>
              <a:prstGeom prst="parallelogram">
                <a:avLst>
                  <a:gd name="adj" fmla="val 112088"/>
                </a:avLst>
              </a:prstGeom>
              <a:solidFill>
                <a:srgbClr val="BBE0E3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>
                <a:off x="2200" y="2659"/>
                <a:ext cx="408" cy="91"/>
              </a:xfrm>
              <a:prstGeom prst="parallelogram">
                <a:avLst>
                  <a:gd name="adj" fmla="val 112088"/>
                </a:avLst>
              </a:prstGeom>
              <a:solidFill>
                <a:srgbClr val="BBE0E3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AutoShape 13"/>
              <p:cNvSpPr>
                <a:spLocks noChangeArrowheads="1"/>
              </p:cNvSpPr>
              <p:nvPr/>
            </p:nvSpPr>
            <p:spPr bwMode="auto">
              <a:xfrm>
                <a:off x="2517" y="2659"/>
                <a:ext cx="408" cy="91"/>
              </a:xfrm>
              <a:prstGeom prst="parallelogram">
                <a:avLst>
                  <a:gd name="adj" fmla="val 112088"/>
                </a:avLst>
              </a:prstGeom>
              <a:solidFill>
                <a:srgbClr val="BBE0E3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2323739" y="3805171"/>
              <a:ext cx="5499300" cy="1061055"/>
              <a:chOff x="1202" y="2024"/>
              <a:chExt cx="3040" cy="544"/>
            </a:xfrm>
          </p:grpSpPr>
          <p:sp>
            <p:nvSpPr>
              <p:cNvPr id="36" name="AutoShape 15"/>
              <p:cNvSpPr>
                <a:spLocks noChangeArrowheads="1"/>
              </p:cNvSpPr>
              <p:nvPr/>
            </p:nvSpPr>
            <p:spPr bwMode="auto">
              <a:xfrm>
                <a:off x="1202" y="2296"/>
                <a:ext cx="1225" cy="272"/>
              </a:xfrm>
              <a:prstGeom prst="parallelogram">
                <a:avLst>
                  <a:gd name="adj" fmla="val 112592"/>
                </a:avLst>
              </a:prstGeom>
              <a:solidFill>
                <a:srgbClr val="BBE0E3">
                  <a:alpha val="50000"/>
                </a:srgbClr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2109" y="2296"/>
                <a:ext cx="1225" cy="272"/>
              </a:xfrm>
              <a:prstGeom prst="parallelogram">
                <a:avLst>
                  <a:gd name="adj" fmla="val 112592"/>
                </a:avLst>
              </a:prstGeom>
              <a:solidFill>
                <a:srgbClr val="BBE0E3">
                  <a:alpha val="50000"/>
                </a:srgbClr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>
                <a:off x="3017" y="2296"/>
                <a:ext cx="1225" cy="272"/>
              </a:xfrm>
              <a:prstGeom prst="parallelogram">
                <a:avLst>
                  <a:gd name="adj" fmla="val 112592"/>
                </a:avLst>
              </a:prstGeom>
              <a:solidFill>
                <a:srgbClr val="BBE0E3">
                  <a:alpha val="50000"/>
                </a:srgbClr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AutoShape 18"/>
              <p:cNvSpPr>
                <a:spLocks noChangeArrowheads="1"/>
              </p:cNvSpPr>
              <p:nvPr/>
            </p:nvSpPr>
            <p:spPr bwMode="auto">
              <a:xfrm>
                <a:off x="1883" y="2024"/>
                <a:ext cx="1225" cy="272"/>
              </a:xfrm>
              <a:prstGeom prst="parallelogram">
                <a:avLst>
                  <a:gd name="adj" fmla="val 112592"/>
                </a:avLst>
              </a:prstGeom>
              <a:solidFill>
                <a:srgbClr val="BBE0E3">
                  <a:alpha val="50000"/>
                </a:srgbClr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AutoShape 19"/>
              <p:cNvSpPr>
                <a:spLocks noChangeArrowheads="1"/>
              </p:cNvSpPr>
              <p:nvPr/>
            </p:nvSpPr>
            <p:spPr bwMode="auto">
              <a:xfrm>
                <a:off x="2790" y="2024"/>
                <a:ext cx="1225" cy="272"/>
              </a:xfrm>
              <a:prstGeom prst="parallelogram">
                <a:avLst>
                  <a:gd name="adj" fmla="val 112592"/>
                </a:avLst>
              </a:prstGeom>
              <a:solidFill>
                <a:srgbClr val="BBE0E3">
                  <a:alpha val="50000"/>
                </a:srgbClr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463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" name="AutoShape 20"/>
            <p:cNvSpPr>
              <a:spLocks noChangeArrowheads="1"/>
            </p:cNvSpPr>
            <p:nvPr/>
          </p:nvSpPr>
          <p:spPr bwMode="auto">
            <a:xfrm>
              <a:off x="2405143" y="2036095"/>
              <a:ext cx="5578895" cy="1679354"/>
            </a:xfrm>
            <a:prstGeom prst="parallelogram">
              <a:avLst>
                <a:gd name="adj" fmla="val 112431"/>
              </a:avLst>
            </a:prstGeom>
            <a:solidFill>
              <a:srgbClr val="BBE0E3">
                <a:alpha val="20000"/>
              </a:srgbClr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429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463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472441" y="4866226"/>
              <a:ext cx="410639" cy="44275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429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463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3472441" y="4866226"/>
              <a:ext cx="902681" cy="26526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429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463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3472441" y="4866226"/>
              <a:ext cx="1148702" cy="44275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429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463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5579998" y="2245385"/>
            <a:ext cx="1485964" cy="289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National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Region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Catchment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Parcel (farm, property)         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Grid cell </a:t>
            </a:r>
            <a:br>
              <a:rPr lang="en-AU" sz="1138" dirty="0">
                <a:latin typeface="Arial" charset="0"/>
              </a:rPr>
            </a:br>
            <a:r>
              <a:rPr lang="en-AU" sz="1138" dirty="0">
                <a:latin typeface="Arial" charset="0"/>
              </a:rPr>
              <a:t>(e.g. 20m x 20m or 100m x 100m)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7014035" y="2245385"/>
            <a:ext cx="1485964" cy="289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Bio-Regions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Sub-Regional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Biomes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Ecological Veg. Classes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AU" sz="1138" dirty="0"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1138" dirty="0">
                <a:latin typeface="Arial" charset="0"/>
              </a:rPr>
              <a:t>Grid cell – Trees  </a:t>
            </a:r>
            <a:br>
              <a:rPr lang="en-AU" sz="1138" dirty="0">
                <a:latin typeface="Arial" charset="0"/>
              </a:rPr>
            </a:br>
            <a:r>
              <a:rPr lang="en-AU" sz="1138" dirty="0">
                <a:latin typeface="Arial" charset="0"/>
              </a:rPr>
              <a:t>(e.g. 20m x 20m or 100m x 100m)</a:t>
            </a:r>
          </a:p>
        </p:txBody>
      </p:sp>
    </p:spTree>
    <p:extLst>
      <p:ext uri="{BB962C8B-B14F-4D97-AF65-F5344CB8AC3E}">
        <p14:creationId xmlns:p14="http://schemas.microsoft.com/office/powerpoint/2010/main" val="204985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15E8-DECE-A34A-AF72-B2F94642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SEEA as an integrating platform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FAC4643-6351-4295-A1DF-33516C83E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1124"/>
            <a:ext cx="9144000" cy="58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48" y="404664"/>
            <a:ext cx="8492847" cy="93610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SEEA’s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82" y="1362440"/>
            <a:ext cx="8064896" cy="4752553"/>
          </a:xfrm>
        </p:spPr>
        <p:txBody>
          <a:bodyPr>
            <a:normAutofit/>
          </a:bodyPr>
          <a:lstStyle/>
          <a:p>
            <a:r>
              <a:rPr lang="en-AU" sz="2400" dirty="0"/>
              <a:t>Accounting features </a:t>
            </a:r>
          </a:p>
          <a:p>
            <a:pPr lvl="3"/>
            <a:r>
              <a:rPr lang="en-AU" dirty="0"/>
              <a:t> </a:t>
            </a:r>
            <a:r>
              <a:rPr lang="en-AU" sz="2000" dirty="0"/>
              <a:t>Integrate stocks and flows</a:t>
            </a:r>
          </a:p>
          <a:p>
            <a:pPr lvl="3"/>
            <a:r>
              <a:rPr lang="en-AU" sz="2000" dirty="0"/>
              <a:t> Accounting for units / entities and transactions</a:t>
            </a:r>
          </a:p>
          <a:p>
            <a:pPr lvl="3"/>
            <a:r>
              <a:rPr lang="en-AU" sz="2000" dirty="0"/>
              <a:t> Accounting in physical and monetary terms</a:t>
            </a:r>
          </a:p>
          <a:p>
            <a:pPr lvl="3"/>
            <a:r>
              <a:rPr lang="en-AU" sz="2000" dirty="0"/>
              <a:t> Aligned measurement for economy and environment </a:t>
            </a:r>
            <a:br>
              <a:rPr lang="en-AU" sz="2000" dirty="0"/>
            </a:br>
            <a:endParaRPr lang="en-AU" sz="2000" dirty="0"/>
          </a:p>
          <a:p>
            <a:r>
              <a:rPr lang="en-AU" sz="2400" dirty="0"/>
              <a:t>United Nations international standard</a:t>
            </a:r>
            <a:r>
              <a:rPr lang="en-AU" dirty="0"/>
              <a:t> </a:t>
            </a:r>
          </a:p>
          <a:p>
            <a:pPr lvl="3"/>
            <a:r>
              <a:rPr lang="en-AU" dirty="0"/>
              <a:t> </a:t>
            </a:r>
            <a:r>
              <a:rPr lang="en-AU" sz="2000" dirty="0"/>
              <a:t>Common language for exchange of experience and knowledge</a:t>
            </a:r>
          </a:p>
          <a:p>
            <a:pPr lvl="3"/>
            <a:r>
              <a:rPr lang="en-AU" sz="2000" dirty="0"/>
              <a:t> Common basis for collaboration</a:t>
            </a:r>
          </a:p>
          <a:p>
            <a:pPr lvl="3"/>
            <a:r>
              <a:rPr lang="en-AU" sz="2000" dirty="0"/>
              <a:t> Common definitions for data organisation and sharing</a:t>
            </a:r>
          </a:p>
          <a:p>
            <a:pPr lvl="3"/>
            <a:r>
              <a:rPr lang="en-AU" sz="2000" dirty="0"/>
              <a:t> Common concepts for comparison across companies, counties and countries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92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C4BD-93FA-4926-B24F-7915A550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1844824"/>
            <a:ext cx="6326145" cy="2381076"/>
          </a:xfrm>
        </p:spPr>
        <p:txBody>
          <a:bodyPr/>
          <a:lstStyle/>
          <a:p>
            <a:r>
              <a:rPr lang="en-AU" sz="3600" dirty="0"/>
              <a:t>Accounting for forest ecosystem assets &amp; Services</a:t>
            </a:r>
            <a:br>
              <a:rPr lang="en-AU" sz="3600" dirty="0"/>
            </a:br>
            <a:r>
              <a:rPr lang="en-AU" sz="2800" dirty="0"/>
              <a:t>New Forests, Forico, Tasmania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FBC0-A767-4FF2-9641-D6D6DE1E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85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373B-35C0-834D-8E9B-51182375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27" y="484717"/>
            <a:ext cx="8037946" cy="645195"/>
          </a:xfrm>
        </p:spPr>
        <p:txBody>
          <a:bodyPr/>
          <a:lstStyle/>
          <a:p>
            <a:pPr algn="ctr"/>
            <a:r>
              <a:rPr lang="en-US" dirty="0" err="1"/>
              <a:t>Forico’s</a:t>
            </a:r>
            <a:r>
              <a:rPr lang="en-US" dirty="0"/>
              <a:t> forest estate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AAD3F-CAC3-B84D-A4CC-8FF59B77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15EAC-268A-7044-944C-6F68BB2E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8F723-A635-CD45-9F14-E14AA093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16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CB360-C7D2-4F67-B85F-264D2D402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17198" r="166" b="2662"/>
          <a:stretch/>
        </p:blipFill>
        <p:spPr>
          <a:xfrm>
            <a:off x="1340978" y="1155419"/>
            <a:ext cx="7224043" cy="5423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632DF-D3E2-3E4E-B6FB-C553461F2C10}"/>
              </a:ext>
            </a:extLst>
          </p:cNvPr>
          <p:cNvSpPr txBox="1"/>
          <p:nvPr/>
        </p:nvSpPr>
        <p:spPr>
          <a:xfrm>
            <a:off x="7761312" y="5157192"/>
            <a:ext cx="1872208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Forest Management Zones (FMZ)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35989-E833-5A46-BC5C-677DEBA88690}"/>
              </a:ext>
            </a:extLst>
          </p:cNvPr>
          <p:cNvCxnSpPr>
            <a:cxnSpLocks/>
          </p:cNvCxnSpPr>
          <p:nvPr/>
        </p:nvCxnSpPr>
        <p:spPr>
          <a:xfrm flipH="1">
            <a:off x="7761312" y="5767474"/>
            <a:ext cx="803709" cy="3978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9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C6EC-8D4B-473D-B115-C283D8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51" y="404664"/>
            <a:ext cx="7391057" cy="645195"/>
          </a:xfrm>
        </p:spPr>
        <p:txBody>
          <a:bodyPr>
            <a:normAutofit/>
          </a:bodyPr>
          <a:lstStyle/>
          <a:p>
            <a:r>
              <a:rPr lang="en-AU" dirty="0"/>
              <a:t>Integrating ecosystem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4B2DB-4B35-44A0-ABD7-E6EFA41E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CCD5-779C-4DD7-8FA3-9B90BE8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3679-152D-452C-B80B-E592261C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17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B1F3A-9312-4611-9A62-CF8413C7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6121" b="6951"/>
          <a:stretch/>
        </p:blipFill>
        <p:spPr>
          <a:xfrm>
            <a:off x="560512" y="1196752"/>
            <a:ext cx="4392488" cy="5112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77338F-AFA3-4BB2-8CE7-98A1E248E069}"/>
              </a:ext>
            </a:extLst>
          </p:cNvPr>
          <p:cNvSpPr/>
          <p:nvPr/>
        </p:nvSpPr>
        <p:spPr>
          <a:xfrm>
            <a:off x="4304928" y="2636912"/>
            <a:ext cx="12961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DD033-5A54-4401-A203-B8A2863C2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r="53855" b="19850"/>
          <a:stretch/>
        </p:blipFill>
        <p:spPr>
          <a:xfrm>
            <a:off x="5385048" y="1317622"/>
            <a:ext cx="3960440" cy="4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A89B-2993-46B1-A210-AA18AA9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3423E-DBA6-4EC0-A5C9-3547E921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2748-445F-4509-A1C8-321F784A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18</a:t>
            </a:fld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C6F542-23FA-4848-B1C6-8CF265CB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310649"/>
            <a:ext cx="9217024" cy="645195"/>
          </a:xfrm>
        </p:spPr>
        <p:txBody>
          <a:bodyPr>
            <a:noAutofit/>
          </a:bodyPr>
          <a:lstStyle/>
          <a:p>
            <a:pPr algn="ctr"/>
            <a:r>
              <a:rPr lang="en-AU" sz="2400" dirty="0"/>
              <a:t>Ecosystem condition assessment,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48B165-283C-4CA9-B0FA-EBFE24460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8624" y="1158581"/>
            <a:ext cx="6768752" cy="51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835F-4C6C-40BC-ABD0-E7EDEF92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5386-95AE-4839-A242-1A9E0C3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0E99F-DD68-40C2-915D-2067AD6F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19</a:t>
            </a:fld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61297CD-AD0A-46FB-A7E8-310B431C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48" y="523541"/>
            <a:ext cx="8492847" cy="645195"/>
          </a:xfrm>
        </p:spPr>
        <p:txBody>
          <a:bodyPr>
            <a:normAutofit/>
          </a:bodyPr>
          <a:lstStyle/>
          <a:p>
            <a:r>
              <a:rPr lang="en-AU" dirty="0"/>
              <a:t>Spatial distribution of ecosystem services</a:t>
            </a:r>
          </a:p>
        </p:txBody>
      </p:sp>
      <p:pic>
        <p:nvPicPr>
          <p:cNvPr id="24" name="Picture 2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2D63F30-3F16-463F-8D14-2F8BBA487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0985" y="1385092"/>
            <a:ext cx="3049573" cy="2498595"/>
          </a:xfrm>
          <a:prstGeom prst="rect">
            <a:avLst/>
          </a:prstGeom>
        </p:spPr>
      </p:pic>
      <p:pic>
        <p:nvPicPr>
          <p:cNvPr id="25" name="Picture 24" descr="A close up of a map&#10;&#10;Description generated with high confidence">
            <a:extLst>
              <a:ext uri="{FF2B5EF4-FFF2-40B4-BE49-F238E27FC236}">
                <a16:creationId xmlns:a16="http://schemas.microsoft.com/office/drawing/2014/main" id="{69EA8BE9-4135-4B86-9259-D441EDB4C6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01346" y="1385092"/>
            <a:ext cx="2908322" cy="2496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36BC47-57D8-4F55-977A-73B2FEC4D7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1" y="1500592"/>
            <a:ext cx="3264064" cy="2265566"/>
          </a:xfrm>
          <a:prstGeom prst="rect">
            <a:avLst/>
          </a:prstGeom>
          <a:noFill/>
        </p:spPr>
      </p:pic>
      <p:pic>
        <p:nvPicPr>
          <p:cNvPr id="27" name="Picture 26" descr="A close up of a map&#10;&#10;Description generated with high confidence">
            <a:extLst>
              <a:ext uri="{FF2B5EF4-FFF2-40B4-BE49-F238E27FC236}">
                <a16:creationId xmlns:a16="http://schemas.microsoft.com/office/drawing/2014/main" id="{EF86C9DB-1BBE-4410-B49F-0CB6E2B529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54676" y="4085360"/>
            <a:ext cx="2901366" cy="2309872"/>
          </a:xfrm>
          <a:prstGeom prst="rect">
            <a:avLst/>
          </a:prstGeom>
        </p:spPr>
      </p:pic>
      <p:pic>
        <p:nvPicPr>
          <p:cNvPr id="28" name="Picture 27" descr="A close up of a map&#10;&#10;Description generated with high confidence">
            <a:extLst>
              <a:ext uri="{FF2B5EF4-FFF2-40B4-BE49-F238E27FC236}">
                <a16:creationId xmlns:a16="http://schemas.microsoft.com/office/drawing/2014/main" id="{13CBAAC1-47C6-40D7-88A3-EAD240F6FE7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284105" y="4020358"/>
            <a:ext cx="2901366" cy="2467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7EF69A-AA03-417A-B957-E800F8CA6457}"/>
              </a:ext>
            </a:extLst>
          </p:cNvPr>
          <p:cNvSpPr txBox="1"/>
          <p:nvPr/>
        </p:nvSpPr>
        <p:spPr>
          <a:xfrm>
            <a:off x="649018" y="1273131"/>
            <a:ext cx="22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Carbon sequestration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36EDC-870C-4C17-9A7A-0251033FFE24}"/>
              </a:ext>
            </a:extLst>
          </p:cNvPr>
          <p:cNvSpPr txBox="1"/>
          <p:nvPr/>
        </p:nvSpPr>
        <p:spPr>
          <a:xfrm>
            <a:off x="3958033" y="1273131"/>
            <a:ext cx="195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Water provisioning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EF4525-7AF9-4501-A8FC-59B43E883311}"/>
              </a:ext>
            </a:extLst>
          </p:cNvPr>
          <p:cNvSpPr txBox="1"/>
          <p:nvPr/>
        </p:nvSpPr>
        <p:spPr>
          <a:xfrm>
            <a:off x="7005755" y="1268489"/>
            <a:ext cx="208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Habitat provisioning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DEC34-4098-461E-A80D-0B8C0F5F9685}"/>
              </a:ext>
            </a:extLst>
          </p:cNvPr>
          <p:cNvSpPr txBox="1"/>
          <p:nvPr/>
        </p:nvSpPr>
        <p:spPr>
          <a:xfrm>
            <a:off x="2000672" y="3898666"/>
            <a:ext cx="232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Timber provisioning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90CF51-109C-449C-B0EB-4823CB6C5CCB}"/>
              </a:ext>
            </a:extLst>
          </p:cNvPr>
          <p:cNvSpPr txBox="1"/>
          <p:nvPr/>
        </p:nvSpPr>
        <p:spPr>
          <a:xfrm>
            <a:off x="5576117" y="3898666"/>
            <a:ext cx="247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All services (normalised)</a:t>
            </a:r>
          </a:p>
        </p:txBody>
      </p:sp>
    </p:spTree>
    <p:extLst>
      <p:ext uri="{BB962C8B-B14F-4D97-AF65-F5344CB8AC3E}">
        <p14:creationId xmlns:p14="http://schemas.microsoft.com/office/powerpoint/2010/main" val="213423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40632" y="2528900"/>
            <a:ext cx="6326145" cy="126014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tx2"/>
                </a:solidFill>
              </a:rPr>
              <a:t>A systems approach to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B0F1-A258-5E43-9469-2ECB25337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BDCE6-9B8B-3049-82FD-B911107B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96" y="5832301"/>
            <a:ext cx="2677046" cy="7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61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3B16-6F50-4DA2-98F8-BA17116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98" y="332656"/>
            <a:ext cx="8037946" cy="645195"/>
          </a:xfrm>
        </p:spPr>
        <p:txBody>
          <a:bodyPr/>
          <a:lstStyle/>
          <a:p>
            <a:r>
              <a:rPr lang="en-AU" b="1" dirty="0"/>
              <a:t>“MAKING EVERY HECTARE COUNT”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A4D4-098E-4787-889C-0335ED7E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8269-3D09-47D9-B55E-C367E8C5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7948D-8753-4586-9571-A2F8E7A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20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F6ED1-8201-4C7C-A111-5BE7B837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6" y="1137507"/>
            <a:ext cx="8841432" cy="20381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0D13E9-9AD8-48EC-B6FB-00F2B042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86" y="3284984"/>
            <a:ext cx="8064896" cy="3312367"/>
          </a:xfrm>
        </p:spPr>
        <p:txBody>
          <a:bodyPr>
            <a:normAutofit/>
          </a:bodyPr>
          <a:lstStyle/>
          <a:p>
            <a:pPr marL="846138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Landscape (catchment) management/ </a:t>
            </a:r>
            <a:r>
              <a:rPr lang="en-AU" sz="1900" dirty="0" err="1"/>
              <a:t>optimisatio</a:t>
            </a:r>
            <a:endParaRPr lang="en-AU" sz="1900" dirty="0"/>
          </a:p>
          <a:p>
            <a:pPr marL="846138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Stakeholder engagement – recognising spatial context and multiple values</a:t>
            </a:r>
          </a:p>
          <a:p>
            <a:pPr marL="846138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Non-financial reporting – e.g. corporate sustainability reports; certification (FSC); State of the Forests reporting</a:t>
            </a:r>
          </a:p>
          <a:p>
            <a:pPr marL="846138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Identify new revenue opportunities: Environmental markets (carbon, habitat management); Green finance </a:t>
            </a:r>
          </a:p>
          <a:p>
            <a:pPr marL="504825"/>
            <a:r>
              <a:rPr lang="en-AU" i="1" dirty="0">
                <a:solidFill>
                  <a:schemeClr val="tx1"/>
                </a:solidFill>
              </a:rPr>
              <a:t>Better to do things right the first time, and you'll have a sustainable, profitable investment. David Brand, CEO, New Forests</a:t>
            </a:r>
          </a:p>
          <a:p>
            <a:pPr marL="846138" indent="-341313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05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40632" y="2528900"/>
            <a:ext cx="6326145" cy="972108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tx2"/>
                </a:solidFill>
              </a:rPr>
              <a:t>Implementation of NCA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B0F1-A258-5E43-9469-2ECB25337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7350-728F-9A4F-8036-573F381E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8" y="484094"/>
            <a:ext cx="8376418" cy="59167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GLOBAL Progress on implementation of SEEA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5F4C8-6EC1-DC47-B9D3-169BE7DC8B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" y="1628800"/>
            <a:ext cx="7160918" cy="3987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687CB-3134-A84D-92A3-79DEA4D4496E}"/>
              </a:ext>
            </a:extLst>
          </p:cNvPr>
          <p:cNvSpPr txBox="1"/>
          <p:nvPr/>
        </p:nvSpPr>
        <p:spPr>
          <a:xfrm>
            <a:off x="7259540" y="1505907"/>
            <a:ext cx="2352675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31"/>
              </a:spcAft>
            </a:pPr>
            <a:r>
              <a:rPr lang="en-US" b="1" dirty="0">
                <a:solidFill>
                  <a:schemeClr val="tx2"/>
                </a:solidFill>
              </a:rPr>
              <a:t>Connections to global work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Wealth accounting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WAVES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SDG indicators and linkages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CBD, UNCCD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IPBES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TEEB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IUCN Red List Ecosystems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GEO EO4EA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NatCap</a:t>
            </a:r>
            <a:r>
              <a:rPr lang="en-US" dirty="0">
                <a:solidFill>
                  <a:schemeClr val="tx2"/>
                </a:solidFill>
              </a:rPr>
              <a:t> Project</a:t>
            </a:r>
          </a:p>
          <a:p>
            <a:pPr marL="185760" indent="-185760">
              <a:spcAft>
                <a:spcPts val="731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Natural Capital Coalition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6AF2F-50F0-B449-A380-690468932AA6}"/>
              </a:ext>
            </a:extLst>
          </p:cNvPr>
          <p:cNvSpPr txBox="1"/>
          <p:nvPr/>
        </p:nvSpPr>
        <p:spPr>
          <a:xfrm>
            <a:off x="293785" y="5825411"/>
            <a:ext cx="367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United Nations Statistical Division, 2019</a:t>
            </a:r>
          </a:p>
        </p:txBody>
      </p:sp>
    </p:spTree>
    <p:extLst>
      <p:ext uri="{BB962C8B-B14F-4D97-AF65-F5344CB8AC3E}">
        <p14:creationId xmlns:p14="http://schemas.microsoft.com/office/powerpoint/2010/main" val="235270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CAAE-FD9C-451E-868A-8183693C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Examples of natural capital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9713-219E-406C-AAA9-F829810E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28" y="1438977"/>
            <a:ext cx="8064896" cy="47525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Forest accounting in Tasmania and </a:t>
            </a:r>
            <a:r>
              <a:rPr lang="en-AU" dirty="0" err="1"/>
              <a:t>Andalucia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Accounting for biodiversity in Uganda and Norway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Ocean wealth accounting in Port Philip Bay, Melbourne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National ecosystem accounts in Netherlands and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Condition accounts in South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Land and ocean accounts in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Gross Ecosystem Product in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…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DE22-8CCD-4C2E-B5CF-B18FF77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8715-86FE-4A67-B17D-331BCB8D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08BA-B9A1-4077-878D-A8CED085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801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CAAE-FD9C-451E-868A-8183693C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Ireland &amp; natural capital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9713-219E-406C-AAA9-F829810E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28" y="1438977"/>
            <a:ext cx="8064896" cy="475255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Policy linkages and opportunities</a:t>
            </a:r>
          </a:p>
          <a:p>
            <a:pPr marL="7064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700" dirty="0"/>
              <a:t>SDGs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Marine National Planning Framework consultation process 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Carbon mitigation and adaptation planning 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EU policies and reporting: Biodiversity, Agricult</a:t>
            </a:r>
            <a:r>
              <a:rPr lang="en-AU" dirty="0"/>
              <a:t>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Ongoing work in Ireland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INCASE - catchment scale accounts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CSO - SEEA accounts development and publication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/>
              <a:t>BIM - potential ecosystem accounting case studies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 err="1"/>
              <a:t>Bord</a:t>
            </a:r>
            <a:r>
              <a:rPr lang="en-AU" sz="1700" dirty="0"/>
              <a:t> </a:t>
            </a:r>
            <a:r>
              <a:rPr lang="en-AU" sz="1700" dirty="0" err="1"/>
              <a:t>na</a:t>
            </a:r>
            <a:r>
              <a:rPr lang="en-AU" sz="1700" dirty="0"/>
              <a:t> Mona – peat restoration assessments</a:t>
            </a:r>
          </a:p>
          <a:p>
            <a:pPr marL="706438" lvl="2" indent="-342900">
              <a:buFont typeface="Arial" panose="020B0604020202020204" pitchFamily="34" charset="0"/>
              <a:buChar char="•"/>
            </a:pPr>
            <a:r>
              <a:rPr lang="en-AU" sz="1700" dirty="0" err="1"/>
              <a:t>Coillte</a:t>
            </a:r>
            <a:r>
              <a:rPr lang="en-AU" sz="1700" dirty="0"/>
              <a:t> – Corporate Natural Capital Accounting 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DE22-8CCD-4C2E-B5CF-B18FF77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8715-86FE-4A67-B17D-331BCB8D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08BA-B9A1-4077-878D-A8CED085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27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CAAE-FD9C-451E-868A-8183693C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27" y="1268760"/>
            <a:ext cx="8037946" cy="3816424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2"/>
                </a:solidFill>
              </a:rPr>
              <a:t>natural capital accounting </a:t>
            </a:r>
            <a:br>
              <a:rPr lang="en-AU" dirty="0">
                <a:solidFill>
                  <a:schemeClr val="tx2"/>
                </a:solidFill>
              </a:rPr>
            </a:br>
            <a:br>
              <a:rPr lang="en-AU" dirty="0">
                <a:solidFill>
                  <a:schemeClr val="tx2"/>
                </a:solidFill>
              </a:rPr>
            </a:br>
            <a:br>
              <a:rPr lang="en-AU" dirty="0">
                <a:solidFill>
                  <a:schemeClr val="tx2"/>
                </a:solidFill>
              </a:rPr>
            </a:br>
            <a:r>
              <a:rPr lang="en-AU" dirty="0">
                <a:solidFill>
                  <a:schemeClr val="tx2"/>
                </a:solidFill>
              </a:rPr>
              <a:t>It’s Happening and it’s happening now – How will you be involved?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DE22-8CCD-4C2E-B5CF-B18FF77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DEBF-7665-4851-BB5C-85609DFC7F49}" type="datetime1">
              <a:rPr lang="en-AU" smtClean="0"/>
              <a:t>21/1/20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8715-86FE-4A67-B17D-331BCB8D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08BA-B9A1-4077-878D-A8CED085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0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296"/>
            <a:ext cx="9906000" cy="29098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40832" y="5661248"/>
            <a:ext cx="2952328" cy="360363"/>
          </a:xfrm>
        </p:spPr>
        <p:txBody>
          <a:bodyPr/>
          <a:lstStyle/>
          <a:p>
            <a:r>
              <a:rPr lang="en-AU" dirty="0"/>
              <a:t>www.ideeagroup.com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664" y="3212976"/>
            <a:ext cx="6450824" cy="504056"/>
          </a:xfrm>
          <a:solidFill>
            <a:schemeClr val="tx1">
              <a:lumMod val="7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AU" sz="2800" i="1" dirty="0">
                <a:solidFill>
                  <a:schemeClr val="bg1"/>
                </a:solidFill>
              </a:rPr>
              <a:t>Accounting for ecosystem outcomes </a:t>
            </a:r>
          </a:p>
        </p:txBody>
      </p:sp>
    </p:spTree>
    <p:extLst>
      <p:ext uri="{BB962C8B-B14F-4D97-AF65-F5344CB8AC3E}">
        <p14:creationId xmlns:p14="http://schemas.microsoft.com/office/powerpoint/2010/main" val="11211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073-8B27-0E4B-BBC8-176204D3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29" y="504969"/>
            <a:ext cx="8037946" cy="6451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Defining natural capital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467FD-882D-7B42-8E33-6AB6222A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107AA-E808-DB49-B103-F37C728F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F653E-8BBA-414E-A74E-5E57DEB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3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FC9E4-C4BE-0D45-B747-5FC236FE4B58}"/>
              </a:ext>
            </a:extLst>
          </p:cNvPr>
          <p:cNvSpPr/>
          <p:nvPr/>
        </p:nvSpPr>
        <p:spPr>
          <a:xfrm>
            <a:off x="1020029" y="1595292"/>
            <a:ext cx="5998152" cy="1410280"/>
          </a:xfrm>
          <a:prstGeom prst="rect">
            <a:avLst/>
          </a:prstGeom>
        </p:spPr>
        <p:txBody>
          <a:bodyPr wrap="square" lIns="106635" tIns="53319" rIns="106635" bIns="53319">
            <a:spAutoFit/>
          </a:bodyPr>
          <a:lstStyle/>
          <a:p>
            <a:pPr defTabSz="858621"/>
            <a:r>
              <a:rPr lang="en-GB" sz="169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Capital </a:t>
            </a:r>
          </a:p>
          <a:p>
            <a:pPr defTabSz="858621"/>
            <a:r>
              <a:rPr lang="en-GB" sz="169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</a:t>
            </a:r>
            <a:r>
              <a:rPr lang="en-GB" sz="169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</a:t>
            </a:r>
            <a:r>
              <a:rPr lang="en-GB" sz="169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renewable and non-renewable natural resources, (e.g. plants, animals, air water, soils, minerals) that combine to yield a </a:t>
            </a:r>
          </a:p>
          <a:p>
            <a:pPr defTabSz="858621"/>
            <a:r>
              <a:rPr lang="en-GB" sz="169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r>
              <a:rPr lang="en-GB" sz="169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benefits to people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D6C18-7D10-2843-941A-0CE21E6C8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92" y="3208590"/>
            <a:ext cx="6480720" cy="2825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E8ABD-6094-784C-B71A-4FEB6B5F02F8}"/>
              </a:ext>
            </a:extLst>
          </p:cNvPr>
          <p:cNvSpPr txBox="1"/>
          <p:nvPr/>
        </p:nvSpPr>
        <p:spPr>
          <a:xfrm>
            <a:off x="1057598" y="6168365"/>
            <a:ext cx="3351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Natural Capital Protocol, 2016</a:t>
            </a:r>
          </a:p>
        </p:txBody>
      </p:sp>
    </p:spTree>
    <p:extLst>
      <p:ext uri="{BB962C8B-B14F-4D97-AF65-F5344CB8AC3E}">
        <p14:creationId xmlns:p14="http://schemas.microsoft.com/office/powerpoint/2010/main" val="41169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CE28-BEEE-A545-A2A9-6502407D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64" y="548680"/>
            <a:ext cx="9034956" cy="645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Natural capital and sustainable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FAB8A-D667-684C-A9C7-CF2E772C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C0DC3-0984-9642-865C-321F441C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5AA60-7B09-9B4B-910C-B5B4FA6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4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8F67D-D5A2-F148-8742-CB18AAD3F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4" y="1416817"/>
            <a:ext cx="7761312" cy="50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CE28-BEEE-A545-A2A9-6502407D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64" y="548680"/>
            <a:ext cx="9034956" cy="645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Economic system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FAB8A-D667-684C-A9C7-CF2E772C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C0DC3-0984-9642-865C-321F441C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5AA60-7B09-9B4B-910C-B5B4FA6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5</a:t>
            </a:fld>
            <a:endParaRPr lang="en-A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0D8265-3315-D14E-BF70-A242CFB946F6}"/>
              </a:ext>
            </a:extLst>
          </p:cNvPr>
          <p:cNvSpPr/>
          <p:nvPr/>
        </p:nvSpPr>
        <p:spPr>
          <a:xfrm>
            <a:off x="2335560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Harvested fish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E6D6B0-74D1-4E47-82B5-56B79FD2AE7A}"/>
              </a:ext>
            </a:extLst>
          </p:cNvPr>
          <p:cNvSpPr/>
          <p:nvPr/>
        </p:nvSpPr>
        <p:spPr>
          <a:xfrm>
            <a:off x="4347382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Fishing business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1D2067-F731-5D47-B066-D53C7D4F7ABC}"/>
              </a:ext>
            </a:extLst>
          </p:cNvPr>
          <p:cNvSpPr/>
          <p:nvPr/>
        </p:nvSpPr>
        <p:spPr>
          <a:xfrm>
            <a:off x="6359204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Processing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9F5CE5A-D26B-ED41-89C3-D5B310290441}"/>
              </a:ext>
            </a:extLst>
          </p:cNvPr>
          <p:cNvSpPr/>
          <p:nvPr/>
        </p:nvSpPr>
        <p:spPr>
          <a:xfrm>
            <a:off x="3877428" y="3195555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D509664-E464-8F4E-847E-13FED14C2F28}"/>
              </a:ext>
            </a:extLst>
          </p:cNvPr>
          <p:cNvSpPr/>
          <p:nvPr/>
        </p:nvSpPr>
        <p:spPr>
          <a:xfrm>
            <a:off x="7891766" y="3246437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54D32DF-1F69-3C46-81D2-41E4B34A0752}"/>
              </a:ext>
            </a:extLst>
          </p:cNvPr>
          <p:cNvSpPr/>
          <p:nvPr/>
        </p:nvSpPr>
        <p:spPr>
          <a:xfrm>
            <a:off x="5914224" y="3246437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B6179-1ABE-A14B-9208-579F20ABA6D2}"/>
              </a:ext>
            </a:extLst>
          </p:cNvPr>
          <p:cNvSpPr txBox="1"/>
          <p:nvPr/>
        </p:nvSpPr>
        <p:spPr>
          <a:xfrm>
            <a:off x="240384" y="3054951"/>
            <a:ext cx="176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Economic supply chain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0C8F4E-A109-2240-A7F5-A3E8D00DF1ED}"/>
              </a:ext>
            </a:extLst>
          </p:cNvPr>
          <p:cNvSpPr/>
          <p:nvPr/>
        </p:nvSpPr>
        <p:spPr>
          <a:xfrm>
            <a:off x="4345747" y="3953937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Fishing vessel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7C9AC92-DF60-9548-A04E-D0AFC531FD85}"/>
              </a:ext>
            </a:extLst>
          </p:cNvPr>
          <p:cNvSpPr/>
          <p:nvPr/>
        </p:nvSpPr>
        <p:spPr>
          <a:xfrm>
            <a:off x="4345747" y="1869200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Fishing workers</a:t>
            </a:r>
          </a:p>
        </p:txBody>
      </p:sp>
    </p:spTree>
    <p:extLst>
      <p:ext uri="{BB962C8B-B14F-4D97-AF65-F5344CB8AC3E}">
        <p14:creationId xmlns:p14="http://schemas.microsoft.com/office/powerpoint/2010/main" val="250802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CE28-BEEE-A545-A2A9-6502407D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9906000" cy="645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Integrated system – Economic and natural capital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FAB8A-D667-684C-A9C7-CF2E772C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C0DC3-0984-9642-865C-321F441C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5AA60-7B09-9B4B-910C-B5B4FA6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6</a:t>
            </a:fld>
            <a:endParaRPr lang="en-A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0D8265-3315-D14E-BF70-A242CFB946F6}"/>
              </a:ext>
            </a:extLst>
          </p:cNvPr>
          <p:cNvSpPr/>
          <p:nvPr/>
        </p:nvSpPr>
        <p:spPr>
          <a:xfrm>
            <a:off x="2335560" y="2204864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Harvested fish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E6D6B0-74D1-4E47-82B5-56B79FD2AE7A}"/>
              </a:ext>
            </a:extLst>
          </p:cNvPr>
          <p:cNvSpPr/>
          <p:nvPr/>
        </p:nvSpPr>
        <p:spPr>
          <a:xfrm>
            <a:off x="4347382" y="2204864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Fishing operator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1D2067-F731-5D47-B066-D53C7D4F7ABC}"/>
              </a:ext>
            </a:extLst>
          </p:cNvPr>
          <p:cNvSpPr/>
          <p:nvPr/>
        </p:nvSpPr>
        <p:spPr>
          <a:xfrm>
            <a:off x="6359204" y="2204864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Processing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9F5CE5A-D26B-ED41-89C3-D5B310290441}"/>
              </a:ext>
            </a:extLst>
          </p:cNvPr>
          <p:cNvSpPr/>
          <p:nvPr/>
        </p:nvSpPr>
        <p:spPr>
          <a:xfrm>
            <a:off x="3877428" y="2479501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D509664-E464-8F4E-847E-13FED14C2F28}"/>
              </a:ext>
            </a:extLst>
          </p:cNvPr>
          <p:cNvSpPr/>
          <p:nvPr/>
        </p:nvSpPr>
        <p:spPr>
          <a:xfrm>
            <a:off x="7891766" y="2530383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54D32DF-1F69-3C46-81D2-41E4B34A0752}"/>
              </a:ext>
            </a:extLst>
          </p:cNvPr>
          <p:cNvSpPr/>
          <p:nvPr/>
        </p:nvSpPr>
        <p:spPr>
          <a:xfrm>
            <a:off x="5914224" y="2530383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B6179-1ABE-A14B-9208-579F20ABA6D2}"/>
              </a:ext>
            </a:extLst>
          </p:cNvPr>
          <p:cNvSpPr txBox="1"/>
          <p:nvPr/>
        </p:nvSpPr>
        <p:spPr>
          <a:xfrm>
            <a:off x="240384" y="2338897"/>
            <a:ext cx="176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Economic supply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CD81A1-2DD9-7842-959E-1563FF745F91}"/>
              </a:ext>
            </a:extLst>
          </p:cNvPr>
          <p:cNvSpPr txBox="1"/>
          <p:nvPr/>
        </p:nvSpPr>
        <p:spPr>
          <a:xfrm>
            <a:off x="159572" y="4204446"/>
            <a:ext cx="176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capital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1C20C0-ED21-7C44-ADE9-879C8165BE5D}"/>
              </a:ext>
            </a:extLst>
          </p:cNvPr>
          <p:cNvSpPr/>
          <p:nvPr/>
        </p:nvSpPr>
        <p:spPr>
          <a:xfrm>
            <a:off x="2216696" y="4678866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 stock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7C82174-9539-1D4D-9C34-88A4ACC4EEFE}"/>
              </a:ext>
            </a:extLst>
          </p:cNvPr>
          <p:cNvSpPr/>
          <p:nvPr/>
        </p:nvSpPr>
        <p:spPr>
          <a:xfrm>
            <a:off x="4347382" y="4727117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 grass nurseries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F0570ED-E306-7C4D-AE52-181E046B7F6A}"/>
              </a:ext>
            </a:extLst>
          </p:cNvPr>
          <p:cNvSpPr/>
          <p:nvPr/>
        </p:nvSpPr>
        <p:spPr>
          <a:xfrm>
            <a:off x="6478068" y="4727117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Estuaries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F56D6E9-ACE0-9D40-BC79-4C092E95AF47}"/>
              </a:ext>
            </a:extLst>
          </p:cNvPr>
          <p:cNvSpPr/>
          <p:nvPr/>
        </p:nvSpPr>
        <p:spPr>
          <a:xfrm rot="10800000">
            <a:off x="5863954" y="5001754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E9C10BB-96BE-EB4E-86E3-3DCCBC869995}"/>
              </a:ext>
            </a:extLst>
          </p:cNvPr>
          <p:cNvSpPr/>
          <p:nvPr/>
        </p:nvSpPr>
        <p:spPr>
          <a:xfrm rot="10800000">
            <a:off x="3727409" y="4993401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CA186A9-CB7F-6945-A58F-2153FDA3428E}"/>
              </a:ext>
            </a:extLst>
          </p:cNvPr>
          <p:cNvSpPr/>
          <p:nvPr/>
        </p:nvSpPr>
        <p:spPr>
          <a:xfrm>
            <a:off x="2675030" y="3489828"/>
            <a:ext cx="4942265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Ecosystem services : Fish biomass, Carbon sequestration, Water filtration, Recreation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899FF3F-3E38-5647-996D-C1FE28E567C5}"/>
              </a:ext>
            </a:extLst>
          </p:cNvPr>
          <p:cNvSpPr/>
          <p:nvPr/>
        </p:nvSpPr>
        <p:spPr>
          <a:xfrm rot="16200000">
            <a:off x="2998262" y="3168867"/>
            <a:ext cx="45122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FB8388-88AD-304D-A690-E3B6329575AE}"/>
              </a:ext>
            </a:extLst>
          </p:cNvPr>
          <p:cNvSpPr/>
          <p:nvPr/>
        </p:nvSpPr>
        <p:spPr>
          <a:xfrm>
            <a:off x="1942144" y="4573778"/>
            <a:ext cx="6323224" cy="1186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688AA614-E662-CB48-8C6F-AAC5E462A340}"/>
              </a:ext>
            </a:extLst>
          </p:cNvPr>
          <p:cNvSpPr/>
          <p:nvPr/>
        </p:nvSpPr>
        <p:spPr>
          <a:xfrm>
            <a:off x="4930138" y="4369543"/>
            <a:ext cx="432048" cy="272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CE28-BEEE-A545-A2A9-6502407D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4" y="392100"/>
            <a:ext cx="9034956" cy="645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Integrated system – Multiple capitals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FAB8A-D667-684C-A9C7-CF2E772C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976-D9E0-444F-8B5A-6C397387679B}" type="datetime1">
              <a:rPr lang="en-AU" smtClean="0"/>
              <a:t>21/1/20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C0DC3-0984-9642-865C-321F441C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Institute for Development of Environmental-Economic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5AA60-7B09-9B4B-910C-B5B4FA6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3D90-A25B-429B-843F-6A6DB627EC53}" type="slidenum">
              <a:rPr lang="en-AU" smtClean="0"/>
              <a:t>7</a:t>
            </a:fld>
            <a:endParaRPr lang="en-A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0D8265-3315-D14E-BF70-A242CFB946F6}"/>
              </a:ext>
            </a:extLst>
          </p:cNvPr>
          <p:cNvSpPr/>
          <p:nvPr/>
        </p:nvSpPr>
        <p:spPr>
          <a:xfrm>
            <a:off x="2335560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Harvested fish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E6D6B0-74D1-4E47-82B5-56B79FD2AE7A}"/>
              </a:ext>
            </a:extLst>
          </p:cNvPr>
          <p:cNvSpPr/>
          <p:nvPr/>
        </p:nvSpPr>
        <p:spPr>
          <a:xfrm>
            <a:off x="4347382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Fishing operator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1D2067-F731-5D47-B066-D53C7D4F7ABC}"/>
              </a:ext>
            </a:extLst>
          </p:cNvPr>
          <p:cNvSpPr/>
          <p:nvPr/>
        </p:nvSpPr>
        <p:spPr>
          <a:xfrm>
            <a:off x="6359204" y="2920918"/>
            <a:ext cx="15373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Processing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9F5CE5A-D26B-ED41-89C3-D5B310290441}"/>
              </a:ext>
            </a:extLst>
          </p:cNvPr>
          <p:cNvSpPr/>
          <p:nvPr/>
        </p:nvSpPr>
        <p:spPr>
          <a:xfrm>
            <a:off x="3877428" y="3195555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D509664-E464-8F4E-847E-13FED14C2F28}"/>
              </a:ext>
            </a:extLst>
          </p:cNvPr>
          <p:cNvSpPr/>
          <p:nvPr/>
        </p:nvSpPr>
        <p:spPr>
          <a:xfrm>
            <a:off x="7891766" y="3246437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54D32DF-1F69-3C46-81D2-41E4B34A0752}"/>
              </a:ext>
            </a:extLst>
          </p:cNvPr>
          <p:cNvSpPr/>
          <p:nvPr/>
        </p:nvSpPr>
        <p:spPr>
          <a:xfrm>
            <a:off x="5914224" y="3246437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B6179-1ABE-A14B-9208-579F20ABA6D2}"/>
              </a:ext>
            </a:extLst>
          </p:cNvPr>
          <p:cNvSpPr txBox="1"/>
          <p:nvPr/>
        </p:nvSpPr>
        <p:spPr>
          <a:xfrm>
            <a:off x="240384" y="3054951"/>
            <a:ext cx="176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Economic supply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CD81A1-2DD9-7842-959E-1563FF745F91}"/>
              </a:ext>
            </a:extLst>
          </p:cNvPr>
          <p:cNvSpPr txBox="1"/>
          <p:nvPr/>
        </p:nvSpPr>
        <p:spPr>
          <a:xfrm>
            <a:off x="159572" y="4920500"/>
            <a:ext cx="176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capital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1C20C0-ED21-7C44-ADE9-879C8165BE5D}"/>
              </a:ext>
            </a:extLst>
          </p:cNvPr>
          <p:cNvSpPr/>
          <p:nvPr/>
        </p:nvSpPr>
        <p:spPr>
          <a:xfrm>
            <a:off x="2216696" y="5394920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Fish stock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7C82174-9539-1D4D-9C34-88A4ACC4EEFE}"/>
              </a:ext>
            </a:extLst>
          </p:cNvPr>
          <p:cNvSpPr/>
          <p:nvPr/>
        </p:nvSpPr>
        <p:spPr>
          <a:xfrm>
            <a:off x="4347382" y="5443171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 grass nurseries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F0570ED-E306-7C4D-AE52-181E046B7F6A}"/>
              </a:ext>
            </a:extLst>
          </p:cNvPr>
          <p:cNvSpPr/>
          <p:nvPr/>
        </p:nvSpPr>
        <p:spPr>
          <a:xfrm>
            <a:off x="6478068" y="5443171"/>
            <a:ext cx="15373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Estuaries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F56D6E9-ACE0-9D40-BC79-4C092E95AF47}"/>
              </a:ext>
            </a:extLst>
          </p:cNvPr>
          <p:cNvSpPr/>
          <p:nvPr/>
        </p:nvSpPr>
        <p:spPr>
          <a:xfrm rot="10800000">
            <a:off x="5863954" y="5717808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E9C10BB-96BE-EB4E-86E3-3DCCBC869995}"/>
              </a:ext>
            </a:extLst>
          </p:cNvPr>
          <p:cNvSpPr/>
          <p:nvPr/>
        </p:nvSpPr>
        <p:spPr>
          <a:xfrm rot="10800000">
            <a:off x="3727409" y="5709455"/>
            <a:ext cx="5760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CA186A9-CB7F-6945-A58F-2153FDA3428E}"/>
              </a:ext>
            </a:extLst>
          </p:cNvPr>
          <p:cNvSpPr/>
          <p:nvPr/>
        </p:nvSpPr>
        <p:spPr>
          <a:xfrm>
            <a:off x="2675030" y="4205882"/>
            <a:ext cx="4942265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Ecosystem services : Fish biomass, Carbon sequestration, Water filtration, Recreation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899FF3F-3E38-5647-996D-C1FE28E567C5}"/>
              </a:ext>
            </a:extLst>
          </p:cNvPr>
          <p:cNvSpPr/>
          <p:nvPr/>
        </p:nvSpPr>
        <p:spPr>
          <a:xfrm rot="16200000">
            <a:off x="2998262" y="3884921"/>
            <a:ext cx="45122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2FDAF-C4E3-804E-A218-5FC8A3382C81}"/>
              </a:ext>
            </a:extLst>
          </p:cNvPr>
          <p:cNvSpPr txBox="1"/>
          <p:nvPr/>
        </p:nvSpPr>
        <p:spPr>
          <a:xfrm>
            <a:off x="173052" y="1730382"/>
            <a:ext cx="176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Society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D19197B-F18E-0A4B-83D3-A25C24A42204}"/>
              </a:ext>
            </a:extLst>
          </p:cNvPr>
          <p:cNvSpPr/>
          <p:nvPr/>
        </p:nvSpPr>
        <p:spPr>
          <a:xfrm>
            <a:off x="2218671" y="1408992"/>
            <a:ext cx="153732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Local communities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F724B6-E87F-184C-8B9E-A197ACF98F7E}"/>
              </a:ext>
            </a:extLst>
          </p:cNvPr>
          <p:cNvSpPr/>
          <p:nvPr/>
        </p:nvSpPr>
        <p:spPr>
          <a:xfrm>
            <a:off x="4324852" y="1408992"/>
            <a:ext cx="153732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Labour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force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DAF4FF-B752-AA45-98C4-3A6C8A689C77}"/>
              </a:ext>
            </a:extLst>
          </p:cNvPr>
          <p:cNvSpPr/>
          <p:nvPr/>
        </p:nvSpPr>
        <p:spPr>
          <a:xfrm>
            <a:off x="6329860" y="1408992"/>
            <a:ext cx="153732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People</a:t>
            </a: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54D6043F-D624-1946-B26B-C6DF382C7F94}"/>
              </a:ext>
            </a:extLst>
          </p:cNvPr>
          <p:cNvSpPr/>
          <p:nvPr/>
        </p:nvSpPr>
        <p:spPr>
          <a:xfrm rot="10800000">
            <a:off x="8459783" y="1675298"/>
            <a:ext cx="731520" cy="3187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98382CC6-CDA1-4044-8356-36CB4A1AD74B}"/>
              </a:ext>
            </a:extLst>
          </p:cNvPr>
          <p:cNvSpPr/>
          <p:nvPr/>
        </p:nvSpPr>
        <p:spPr>
          <a:xfrm rot="5400000">
            <a:off x="4909951" y="2485633"/>
            <a:ext cx="451224" cy="365125"/>
          </a:xfrm>
          <a:prstGeom prst="rightArrow">
            <a:avLst>
              <a:gd name="adj1" fmla="val 42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FB8388-88AD-304D-A690-E3B6329575AE}"/>
              </a:ext>
            </a:extLst>
          </p:cNvPr>
          <p:cNvSpPr/>
          <p:nvPr/>
        </p:nvSpPr>
        <p:spPr>
          <a:xfrm>
            <a:off x="1942144" y="5289832"/>
            <a:ext cx="6323224" cy="1186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688AA614-E662-CB48-8C6F-AAC5E462A340}"/>
              </a:ext>
            </a:extLst>
          </p:cNvPr>
          <p:cNvSpPr/>
          <p:nvPr/>
        </p:nvSpPr>
        <p:spPr>
          <a:xfrm>
            <a:off x="4930138" y="5085597"/>
            <a:ext cx="432048" cy="272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E29CEA-A110-E445-A02B-0CAB2AA36373}"/>
              </a:ext>
            </a:extLst>
          </p:cNvPr>
          <p:cNvSpPr/>
          <p:nvPr/>
        </p:nvSpPr>
        <p:spPr>
          <a:xfrm>
            <a:off x="1954430" y="1265232"/>
            <a:ext cx="6323224" cy="1186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12640" y="2276872"/>
            <a:ext cx="6326145" cy="180020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tx2"/>
                </a:solidFill>
              </a:rPr>
              <a:t>Introduction to the System of Environmental-economic accounting (SEEA)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B0F1-A258-5E43-9469-2ECB25337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BDCE6-9B8B-3049-82FD-B911107B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96" y="5832301"/>
            <a:ext cx="2677046" cy="7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575" y="802039"/>
            <a:ext cx="8492847" cy="6451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Linking environmental and economic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7A963-98AF-8745-ADB8-C131EAAF8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1104017"/>
            <a:ext cx="9554211" cy="60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3438"/>
      </p:ext>
    </p:extLst>
  </p:cSld>
  <p:clrMapOvr>
    <a:masterClrMapping/>
  </p:clrMapOvr>
</p:sld>
</file>

<file path=ppt/theme/theme1.xml><?xml version="1.0" encoding="utf-8"?>
<a:theme xmlns:a="http://schemas.openxmlformats.org/drawingml/2006/main" name="IDEEA Group template">
  <a:themeElements>
    <a:clrScheme name="IDEEA">
      <a:dk1>
        <a:srgbClr val="4D4D4D"/>
      </a:dk1>
      <a:lt1>
        <a:srgbClr val="FFFFFF"/>
      </a:lt1>
      <a:dk2>
        <a:srgbClr val="156471"/>
      </a:dk2>
      <a:lt2>
        <a:srgbClr val="D7E7A4"/>
      </a:lt2>
      <a:accent1>
        <a:srgbClr val="0064B9"/>
      </a:accent1>
      <a:accent2>
        <a:srgbClr val="0091B3"/>
      </a:accent2>
      <a:accent3>
        <a:srgbClr val="5E2F7D"/>
      </a:accent3>
      <a:accent4>
        <a:srgbClr val="A11D20"/>
      </a:accent4>
      <a:accent5>
        <a:srgbClr val="5B6770"/>
      </a:accent5>
      <a:accent6>
        <a:srgbClr val="40C5DB"/>
      </a:accent6>
      <a:hlink>
        <a:srgbClr val="0000FF"/>
      </a:hlink>
      <a:folHlink>
        <a:srgbClr val="800080"/>
      </a:folHlink>
    </a:clrScheme>
    <a:fontScheme name="IDEEA">
      <a:majorFont>
        <a:latin typeface="URW DIN Demi"/>
        <a:ea typeface=""/>
        <a:cs typeface=""/>
      </a:majorFont>
      <a:minorFont>
        <a:latin typeface="URW DI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IDEEA Group template</Template>
  <TotalTime>3253</TotalTime>
  <Words>849</Words>
  <Application>Microsoft Macintosh PowerPoint</Application>
  <PresentationFormat>A4 Paper (210x297 mm)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Palatino Linotype</vt:lpstr>
      <vt:lpstr>URW DIN Demi</vt:lpstr>
      <vt:lpstr>URW DIN Light</vt:lpstr>
      <vt:lpstr>Verdana</vt:lpstr>
      <vt:lpstr>IDEEA Group template</vt:lpstr>
      <vt:lpstr>Accounting for Natural capital</vt:lpstr>
      <vt:lpstr>A systems approach to sustainability</vt:lpstr>
      <vt:lpstr>Defining natural capital</vt:lpstr>
      <vt:lpstr>Natural capital and sustainable development</vt:lpstr>
      <vt:lpstr>Economic system</vt:lpstr>
      <vt:lpstr>Integrated system – Economic and natural capital</vt:lpstr>
      <vt:lpstr>Integrated system – Multiple capitals</vt:lpstr>
      <vt:lpstr>Introduction to the System of Environmental-economic accounting (SEEA)</vt:lpstr>
      <vt:lpstr>Linking environmental and economic systems</vt:lpstr>
      <vt:lpstr>four Types of SEEA accounts</vt:lpstr>
      <vt:lpstr>PowerPoint Presentation</vt:lpstr>
      <vt:lpstr>PowerPoint Presentation</vt:lpstr>
      <vt:lpstr>SEEA as an integrating platform</vt:lpstr>
      <vt:lpstr>SEEA’s Key features</vt:lpstr>
      <vt:lpstr>Accounting for forest ecosystem assets &amp; Services New Forests, Forico, Tasmania</vt:lpstr>
      <vt:lpstr>Forico’s forest estate</vt:lpstr>
      <vt:lpstr>Integrating ecosystem types</vt:lpstr>
      <vt:lpstr>Ecosystem condition assessment, 2017</vt:lpstr>
      <vt:lpstr>Spatial distribution of ecosystem services</vt:lpstr>
      <vt:lpstr>“MAKING EVERY HECTARE COUNT”</vt:lpstr>
      <vt:lpstr>Implementation of NCA</vt:lpstr>
      <vt:lpstr>GLOBAL Progress on implementation of SEEA</vt:lpstr>
      <vt:lpstr>Examples of natural capital accounting </vt:lpstr>
      <vt:lpstr>Ireland &amp; natural capital accounting </vt:lpstr>
      <vt:lpstr>natural capital accounting    It’s Happening and it’s happening now – How will you be involved?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 IDEEA GROUP PowerPoint STYLE</dc:title>
  <dc:creator>Angus</dc:creator>
  <cp:lastModifiedBy>Carl Obst</cp:lastModifiedBy>
  <cp:revision>155</cp:revision>
  <dcterms:created xsi:type="dcterms:W3CDTF">2017-01-23T02:25:13Z</dcterms:created>
  <dcterms:modified xsi:type="dcterms:W3CDTF">2020-01-21T06:55:01Z</dcterms:modified>
</cp:coreProperties>
</file>