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2" r:id="rId5"/>
  </p:sldMasterIdLst>
  <p:notesMasterIdLst>
    <p:notesMasterId r:id="rId14"/>
  </p:notesMasterIdLst>
  <p:sldIdLst>
    <p:sldId id="279" r:id="rId6"/>
    <p:sldId id="256" r:id="rId7"/>
    <p:sldId id="291" r:id="rId8"/>
    <p:sldId id="292" r:id="rId9"/>
    <p:sldId id="293" r:id="rId10"/>
    <p:sldId id="294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2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Farrell" userId="4e41c1b1-0391-46ab-be94-3406e46e7def" providerId="ADAL" clId="{CDE96F0B-2CF6-482C-BF92-6B5A970D0CFE}"/>
    <pc:docChg chg="custSel modSld">
      <pc:chgData name="Catherine Farrell" userId="4e41c1b1-0391-46ab-be94-3406e46e7def" providerId="ADAL" clId="{CDE96F0B-2CF6-482C-BF92-6B5A970D0CFE}" dt="2020-01-22T16:49:27.869" v="5" actId="478"/>
      <pc:docMkLst>
        <pc:docMk/>
      </pc:docMkLst>
      <pc:sldChg chg="modNotes">
        <pc:chgData name="Catherine Farrell" userId="4e41c1b1-0391-46ab-be94-3406e46e7def" providerId="ADAL" clId="{CDE96F0B-2CF6-482C-BF92-6B5A970D0CFE}" dt="2020-01-22T16:49:06.279" v="1" actId="478"/>
        <pc:sldMkLst>
          <pc:docMk/>
          <pc:sldMk cId="377974159" sldId="291"/>
        </pc:sldMkLst>
      </pc:sldChg>
      <pc:sldChg chg="modNotes">
        <pc:chgData name="Catherine Farrell" userId="4e41c1b1-0391-46ab-be94-3406e46e7def" providerId="ADAL" clId="{CDE96F0B-2CF6-482C-BF92-6B5A970D0CFE}" dt="2020-01-22T16:49:14.763" v="3" actId="478"/>
        <pc:sldMkLst>
          <pc:docMk/>
          <pc:sldMk cId="1623997040" sldId="292"/>
        </pc:sldMkLst>
      </pc:sldChg>
      <pc:sldChg chg="modNotes">
        <pc:chgData name="Catherine Farrell" userId="4e41c1b1-0391-46ab-be94-3406e46e7def" providerId="ADAL" clId="{CDE96F0B-2CF6-482C-BF92-6B5A970D0CFE}" dt="2020-01-22T16:49:21.727" v="4" actId="478"/>
        <pc:sldMkLst>
          <pc:docMk/>
          <pc:sldMk cId="3725634255" sldId="293"/>
        </pc:sldMkLst>
      </pc:sldChg>
      <pc:sldChg chg="modNotes">
        <pc:chgData name="Catherine Farrell" userId="4e41c1b1-0391-46ab-be94-3406e46e7def" providerId="ADAL" clId="{CDE96F0B-2CF6-482C-BF92-6B5A970D0CFE}" dt="2020-01-22T16:49:27.869" v="5" actId="478"/>
        <pc:sldMkLst>
          <pc:docMk/>
          <pc:sldMk cId="2553234836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C2C8-208D-4CB9-A851-A6F4DA794F76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7E4C4-5552-44A0-B02E-93013607BE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162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3477E-80D8-4A86-A3AF-D921E2E883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48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E4C4-5552-44A0-B02E-93013607BE5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623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E4C4-5552-44A0-B02E-93013607BE51}" type="slidenum">
              <a:rPr lang="en-IE" smtClean="0"/>
              <a:t>3</a:t>
            </a:fld>
            <a:endParaRPr lang="en-IE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354B247-A68A-490B-967D-2D4A2E07A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58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E4C4-5552-44A0-B02E-93013607BE51}" type="slidenum">
              <a:rPr lang="en-IE" smtClean="0"/>
              <a:t>4</a:t>
            </a:fld>
            <a:endParaRPr lang="en-IE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CC8871E-24C8-44C8-BA99-2BBC30A4B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094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E4C4-5552-44A0-B02E-93013607BE51}" type="slidenum">
              <a:rPr lang="en-IE" smtClean="0"/>
              <a:t>5</a:t>
            </a:fld>
            <a:endParaRPr lang="en-IE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B66FFC2-8B4C-4177-9946-7D4D92019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536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E4C4-5552-44A0-B02E-93013607BE51}" type="slidenum">
              <a:rPr lang="en-IE" smtClean="0"/>
              <a:t>6</a:t>
            </a:fld>
            <a:endParaRPr lang="en-IE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F221B19-8417-4EF3-A120-E933EEA37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537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E4C4-5552-44A0-B02E-93013607BE5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206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E4C4-5552-44A0-B02E-93013607BE5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05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84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32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944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32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823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66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744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122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0156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413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5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7209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8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650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3CCC-34B5-4E51-9A92-18D6CBC7DE94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7589-9D66-4569-A707-4FC908FD01EF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8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902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430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843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929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912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27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904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453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4EF1B8-6E36-494C-B353-D089162B2FEE}" type="datetimeFigureOut">
              <a:rPr lang="en-IE" smtClean="0"/>
              <a:t>22/01/2020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6B2675-F177-47D2-B798-15E11C2DCE35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openxmlformats.org/officeDocument/2006/relationships/hyperlink" Target="https://www.incaseproject.com/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aseproject.com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aseprojec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2C2B9-AFEA-46D2-B6E4-FA8B1F06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320" y="2670009"/>
            <a:ext cx="3010851" cy="1640643"/>
          </a:xfrm>
          <a:prstGeom prst="rect">
            <a:avLst/>
          </a:prstGeom>
        </p:spPr>
      </p:pic>
      <p:pic>
        <p:nvPicPr>
          <p:cNvPr id="4" name="Picture 3" descr="IFNC logo for emails RG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60" y="2425346"/>
            <a:ext cx="2436777" cy="13817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36891" y="2932697"/>
            <a:ext cx="91133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E" sz="4900" b="1" dirty="0">
                <a:solidFill>
                  <a:srgbClr val="2A7C92"/>
                </a:solidFill>
              </a:rPr>
              <a:t>INCASE</a:t>
            </a:r>
            <a:br>
              <a:rPr lang="en-IE" sz="4900" b="1" dirty="0">
                <a:solidFill>
                  <a:srgbClr val="2A7C92"/>
                </a:solidFill>
              </a:rPr>
            </a:br>
            <a:r>
              <a:rPr lang="en-IE" sz="4900" b="1" dirty="0">
                <a:solidFill>
                  <a:srgbClr val="2A7C92"/>
                </a:solidFill>
              </a:rPr>
              <a:t>Irish Natural Capital </a:t>
            </a:r>
            <a:br>
              <a:rPr lang="en-IE" sz="4900" b="1" dirty="0">
                <a:solidFill>
                  <a:srgbClr val="2A7C92"/>
                </a:solidFill>
              </a:rPr>
            </a:br>
            <a:r>
              <a:rPr lang="en-IE" sz="4900" b="1" dirty="0">
                <a:solidFill>
                  <a:srgbClr val="2A7C92"/>
                </a:solidFill>
              </a:rPr>
              <a:t>Accounting for Sustainable Environments</a:t>
            </a:r>
            <a:br>
              <a:rPr lang="en-IE" sz="4900" b="1" dirty="0">
                <a:solidFill>
                  <a:srgbClr val="2A7C92"/>
                </a:solidFill>
              </a:rPr>
            </a:br>
            <a:br>
              <a:rPr lang="en-IE" sz="4900" dirty="0">
                <a:solidFill>
                  <a:srgbClr val="2A7C92"/>
                </a:solidFill>
              </a:rPr>
            </a:br>
            <a:endParaRPr lang="en-IE" sz="2700" dirty="0">
              <a:solidFill>
                <a:srgbClr val="2A7C9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242" y="152184"/>
            <a:ext cx="4094259" cy="102443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48424" y="5831207"/>
            <a:ext cx="9144000" cy="2378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2A7C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4310652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4184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800" b="1" dirty="0">
                <a:solidFill>
                  <a:srgbClr val="418496"/>
                </a:solidFill>
                <a:latin typeface="Calibri" panose="020F0502020204030204"/>
              </a:rPr>
              <a:t>January 22</a:t>
            </a:r>
            <a:r>
              <a:rPr lang="en-IE" sz="2800" b="1" baseline="30000" dirty="0">
                <a:solidFill>
                  <a:srgbClr val="418496"/>
                </a:solidFill>
                <a:latin typeface="Calibri" panose="020F0502020204030204"/>
              </a:rPr>
              <a:t>nd</a:t>
            </a:r>
            <a:r>
              <a:rPr lang="en-IE" sz="2800" b="1" dirty="0">
                <a:solidFill>
                  <a:srgbClr val="418496"/>
                </a:solidFill>
                <a:latin typeface="Calibri" panose="020F0502020204030204"/>
              </a:rPr>
              <a:t> 2020</a:t>
            </a:r>
            <a:endParaRPr kumimoji="0" lang="en-IE" sz="2800" b="0" i="1" u="none" strike="noStrike" kern="1200" cap="none" spc="0" normalizeH="0" baseline="0" noProof="0" dirty="0">
              <a:ln>
                <a:noFill/>
              </a:ln>
              <a:solidFill>
                <a:srgbClr val="2A7C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470DA-182C-43C3-A89F-D9A0630C1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60" y="5273612"/>
            <a:ext cx="3521999" cy="1075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2B563-4FB9-4B11-B318-A63420BE3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6660" y="5273612"/>
            <a:ext cx="3019425" cy="923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A2CE92-A3F2-4664-9470-0A2A2A61B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758" y="184122"/>
            <a:ext cx="2914650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C92624-AF3A-4268-AE3D-B502C8692A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9522" y="1608421"/>
            <a:ext cx="2633700" cy="8961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060BEB-1A80-4158-9A9B-DF1A93817EAE}"/>
              </a:ext>
            </a:extLst>
          </p:cNvPr>
          <p:cNvSpPr/>
          <p:nvPr/>
        </p:nvSpPr>
        <p:spPr>
          <a:xfrm>
            <a:off x="4542997" y="5811454"/>
            <a:ext cx="3301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dirty="0">
                <a:hlinkClick r:id="rId10"/>
              </a:rPr>
              <a:t>https://www.incaseproject.com/</a:t>
            </a:r>
            <a:r>
              <a:rPr lang="en-IE" dirty="0"/>
              <a:t> </a:t>
            </a:r>
          </a:p>
          <a:p>
            <a:pPr algn="ctr"/>
            <a:r>
              <a:rPr lang="en-IE" dirty="0"/>
              <a:t>@</a:t>
            </a:r>
            <a:r>
              <a:rPr lang="en-IE" dirty="0" err="1"/>
              <a:t>IncaseProject</a:t>
            </a:r>
            <a:r>
              <a:rPr lang="en-IE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2D025A-04A5-4196-BFB7-F041AA6F3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02" y="1122815"/>
            <a:ext cx="3454491" cy="13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7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5125F8-2D7B-48CF-9034-DF82A94E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IE" sz="4000" dirty="0"/>
              <a:t>Workshop agenda</a:t>
            </a:r>
            <a:endParaRPr lang="en-IE" sz="4000" dirty="0">
              <a:highlight>
                <a:srgbClr val="00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43138A-97C9-4474-ACC0-C437C535F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914"/>
            <a:ext cx="10515600" cy="49532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10.00-10.30	Coffee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10.30-10.45	Welcome, INCASE overview </a:t>
            </a:r>
            <a:r>
              <a:rPr lang="en-IE" sz="2400" i="1" dirty="0"/>
              <a:t>Jane</a:t>
            </a:r>
            <a:r>
              <a:rPr lang="en-IE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10.45-11.15	NCA/EA: what is it, jargon busting; how/who uses it? </a:t>
            </a:r>
            <a:r>
              <a:rPr lang="en-IE" sz="2400" i="1" dirty="0"/>
              <a:t>Carl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11.15-11.25	Q/A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11.25-11.50	INCASE feasibility and catchments, </a:t>
            </a:r>
            <a:r>
              <a:rPr lang="en-IE" sz="2400" i="1" dirty="0"/>
              <a:t>Catherine</a:t>
            </a:r>
            <a:r>
              <a:rPr lang="en-IE" sz="2400" dirty="0"/>
              <a:t> 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12.00-1.00	Lunch 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1.00-1.15	Potential applications? </a:t>
            </a:r>
            <a:r>
              <a:rPr lang="en-IE" sz="2400" i="1" dirty="0"/>
              <a:t>Catherine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1.15-2.15pm	Break-out discussions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2.15pm	Feedback; overview discussions, </a:t>
            </a:r>
            <a:r>
              <a:rPr lang="en-IE" sz="2400" i="1" dirty="0"/>
              <a:t>Catherine / groups</a:t>
            </a:r>
            <a:r>
              <a:rPr lang="en-IE" sz="2400" dirty="0"/>
              <a:t>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3.00		Close, </a:t>
            </a:r>
            <a:r>
              <a:rPr lang="en-IE" sz="2400" i="1" dirty="0"/>
              <a:t>Jane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F730D-AB5A-4CB3-B875-81CBD5DF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5893468"/>
            <a:ext cx="2090316" cy="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6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7EE1-18E4-4A46-8139-10EAFA90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/>
              <a:t>INCASE overview</a:t>
            </a:r>
            <a:endParaRPr lang="en-IE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572E-F671-45AD-B8AE-FBD5E20C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00664"/>
            <a:ext cx="8382919" cy="464233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ea typeface="Calibri" panose="020F0502020204030204" pitchFamily="34" charset="0"/>
                <a:cs typeface="Calibri" panose="020F0502020204030204" pitchFamily="34" charset="0"/>
              </a:rPr>
              <a:t>WP1: Overview of NCA approaches; Data sources; Literature review and Feasibility Report (</a:t>
            </a:r>
            <a:r>
              <a:rPr lang="en-IE" sz="2400" i="1" dirty="0">
                <a:ea typeface="Calibri" panose="020F0502020204030204" pitchFamily="34" charset="0"/>
                <a:cs typeface="Calibri" panose="020F0502020204030204" pitchFamily="34" charset="0"/>
              </a:rPr>
              <a:t>completed Feb. 2020</a:t>
            </a:r>
            <a:r>
              <a:rPr lang="en-IE" sz="24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ea typeface="Calibri" panose="020F0502020204030204" pitchFamily="34" charset="0"/>
                <a:cs typeface="Calibri" panose="020F0502020204030204" pitchFamily="34" charset="0"/>
              </a:rPr>
              <a:t>WP2: Catchment selection (Dargle, </a:t>
            </a:r>
            <a:r>
              <a:rPr lang="en-IE" sz="2400" dirty="0" err="1">
                <a:ea typeface="Calibri" panose="020F0502020204030204" pitchFamily="34" charset="0"/>
                <a:cs typeface="Calibri" panose="020F0502020204030204" pitchFamily="34" charset="0"/>
              </a:rPr>
              <a:t>Carragh</a:t>
            </a:r>
            <a:r>
              <a:rPr lang="en-IE" sz="2400" dirty="0">
                <a:ea typeface="Calibri" panose="020F0502020204030204" pitchFamily="34" charset="0"/>
                <a:cs typeface="Calibri" panose="020F0502020204030204" pitchFamily="34" charset="0"/>
              </a:rPr>
              <a:t>, Figile, Bride); developing NC accounts (asset extent, condition, services and benefits for each catchment) (</a:t>
            </a:r>
            <a:r>
              <a:rPr lang="en-IE" sz="2400" i="1" dirty="0">
                <a:ea typeface="Calibri" panose="020F0502020204030204" pitchFamily="34" charset="0"/>
                <a:cs typeface="Calibri" panose="020F0502020204030204" pitchFamily="34" charset="0"/>
              </a:rPr>
              <a:t>2020-2022</a:t>
            </a:r>
            <a:r>
              <a:rPr lang="en-IE" sz="24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ea typeface="Calibri" panose="020F0502020204030204" pitchFamily="34" charset="0"/>
                <a:cs typeface="Calibri" panose="020F0502020204030204" pitchFamily="34" charset="0"/>
              </a:rPr>
              <a:t>WP3: Economic Impact Analysis (land use changes / sectoral changes and I/O models) (2020-2022)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ea typeface="Calibri" panose="020F0502020204030204" pitchFamily="34" charset="0"/>
                <a:cs typeface="Calibri" panose="020F0502020204030204" pitchFamily="34" charset="0"/>
              </a:rPr>
              <a:t>WP4: Management &amp; Communications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ea typeface="Calibri" panose="020F0502020204030204" pitchFamily="34" charset="0"/>
                <a:cs typeface="Calibri" panose="020F0502020204030204" pitchFamily="34" charset="0"/>
              </a:rPr>
              <a:t>Timeframe: 	March 2019 to March 2023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IE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E8919-03E1-4007-A458-C1537F52D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5893468"/>
            <a:ext cx="2090316" cy="836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84" y="342547"/>
            <a:ext cx="2986048" cy="1180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242" t="12770" r="34019" b="4916"/>
          <a:stretch/>
        </p:blipFill>
        <p:spPr>
          <a:xfrm>
            <a:off x="9347833" y="1906912"/>
            <a:ext cx="2313899" cy="327237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522726" y="5201557"/>
            <a:ext cx="3669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dirty="0"/>
              <a:t>https://www.incaseproject.com/project-resources</a:t>
            </a:r>
          </a:p>
        </p:txBody>
      </p:sp>
    </p:spTree>
    <p:extLst>
      <p:ext uri="{BB962C8B-B14F-4D97-AF65-F5344CB8AC3E}">
        <p14:creationId xmlns:p14="http://schemas.microsoft.com/office/powerpoint/2010/main" val="3779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1ACE8-AB84-46B1-AC9B-663ABCA4C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8" t="13315" r="4531" b="5003"/>
          <a:stretch/>
        </p:blipFill>
        <p:spPr>
          <a:xfrm>
            <a:off x="378828" y="618978"/>
            <a:ext cx="11434343" cy="5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7EE1-18E4-4A46-8139-10EAFA90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/>
              <a:t>Drivers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572E-F671-45AD-B8AE-FBD5E20C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61" y="1842869"/>
            <a:ext cx="10286297" cy="464233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ea typeface="Calibri" panose="020F0502020204030204" pitchFamily="34" charset="0"/>
                <a:cs typeface="Times New Roman" panose="02020603050405020304" pitchFamily="18" charset="0"/>
              </a:rPr>
              <a:t>All capitals rely on Natural capital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</a:p>
          <a:p>
            <a:pPr marL="516636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CBD, UN SDGs, EU Green Deal</a:t>
            </a:r>
          </a:p>
          <a:p>
            <a:pPr marL="516636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Ireland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ea typeface="Calibri" panose="020F0502020204030204" pitchFamily="34" charset="0"/>
                <a:cs typeface="Times New Roman" panose="02020603050405020304" pitchFamily="18" charset="0"/>
              </a:rPr>
              <a:t>Building on a range of other projects</a:t>
            </a:r>
          </a:p>
          <a:p>
            <a:pPr marL="516636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CSO Environment a/cs; NPWS MAES etc.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I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A9689-7791-445B-B0AD-A0BE5F57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5893468"/>
            <a:ext cx="2090316" cy="836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7041">
            <a:off x="7033337" y="3873906"/>
            <a:ext cx="1656572" cy="2340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791" y="4343984"/>
            <a:ext cx="2296898" cy="162589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53470">
            <a:off x="9956698" y="3820873"/>
            <a:ext cx="1656445" cy="2340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931" y="2169072"/>
            <a:ext cx="3276568" cy="21333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28141" y="44585"/>
            <a:ext cx="4373709" cy="3240008"/>
            <a:chOff x="6925843" y="585216"/>
            <a:chExt cx="4795370" cy="35523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/>
            <a:srcRect l="17900" t="14110" r="56621" b="57640"/>
            <a:stretch/>
          </p:blipFill>
          <p:spPr>
            <a:xfrm>
              <a:off x="6993687" y="585216"/>
              <a:ext cx="4659683" cy="29060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925843" y="3491256"/>
              <a:ext cx="47953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1600" i="1" dirty="0">
                  <a:latin typeface="Calibri" panose="020F0502020204030204" pitchFamily="34" charset="0"/>
                  <a:ea typeface="Calibri" panose="020F0502020204030204" pitchFamily="34" charset="0"/>
                </a:rPr>
                <a:t>“all EU policies should contribute to preserving and restoring Europe’s natural capital”</a:t>
              </a:r>
              <a:endParaRPr lang="en-IE" sz="16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565" y="798209"/>
            <a:ext cx="2379577" cy="9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86" y="43206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3"/>
              </a:rPr>
              <a:t>www.incaseproject.com</a:t>
            </a:r>
            <a:r>
              <a:rPr lang="en-US" sz="3600" dirty="0"/>
              <a:t> </a:t>
            </a:r>
          </a:p>
        </p:txBody>
      </p:sp>
      <p:pic>
        <p:nvPicPr>
          <p:cNvPr id="8" name="Picture 7" descr="Screenshot 2019-09-23 at 13.48.02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63" y="579283"/>
            <a:ext cx="5536316" cy="3454097"/>
          </a:xfrm>
          <a:prstGeom prst="rect">
            <a:avLst/>
          </a:prstGeom>
        </p:spPr>
      </p:pic>
      <p:pic>
        <p:nvPicPr>
          <p:cNvPr id="7" name="Picture 6" descr="Screenshot 2019-09-23 at 12.57.29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8" y="579283"/>
            <a:ext cx="5105633" cy="3454097"/>
          </a:xfrm>
          <a:prstGeom prst="rect">
            <a:avLst/>
          </a:prstGeom>
        </p:spPr>
      </p:pic>
      <p:pic>
        <p:nvPicPr>
          <p:cNvPr id="10" name="Picture 9" descr="Screenshot 2019-09-23 at 13.44.24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56" y="3728969"/>
            <a:ext cx="2308024" cy="2508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2634" t="12595" r="30939" b="9186"/>
          <a:stretch/>
        </p:blipFill>
        <p:spPr>
          <a:xfrm>
            <a:off x="8000930" y="3713403"/>
            <a:ext cx="3025605" cy="28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08E9-3086-4279-81B0-73BB1CA8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20863"/>
            <a:ext cx="9720072" cy="1499616"/>
          </a:xfrm>
        </p:spPr>
        <p:txBody>
          <a:bodyPr/>
          <a:lstStyle/>
          <a:p>
            <a:r>
              <a:rPr lang="en-IE"/>
              <a:t>Next steps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65180-BC9E-4250-AD50-B2050875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28" y="1287098"/>
            <a:ext cx="10483244" cy="503975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Symbol" panose="05050102010706020507" pitchFamily="18" charset="2"/>
              <a:buChar char=""/>
            </a:pPr>
            <a:r>
              <a:rPr lang="en-IE" sz="2400" dirty="0"/>
              <a:t>Mar’19-Feb ‘20: 	Literature review; data assessment; catchment selection; 				feasibility report)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Symbol" panose="05050102010706020507" pitchFamily="18" charset="2"/>
              <a:buChar char=""/>
            </a:pPr>
            <a:r>
              <a:rPr lang="en-IE" sz="2400" dirty="0"/>
              <a:t>January 2020:	Collate feedback stakeholder workshop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Symbol" panose="05050102010706020507" pitchFamily="18" charset="2"/>
              <a:buChar char=""/>
            </a:pPr>
            <a:r>
              <a:rPr lang="en-IE" sz="2400" dirty="0"/>
              <a:t>February 2020: 	Finalise feasibility report to EPA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Symbol" panose="05050102010706020507" pitchFamily="18" charset="2"/>
              <a:buChar char=""/>
            </a:pPr>
            <a:r>
              <a:rPr lang="en-IE" sz="2400" dirty="0"/>
              <a:t>March 2020:	Data share agreements; data gathering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Symbol" panose="05050102010706020507" pitchFamily="18" charset="2"/>
              <a:buChar char=""/>
            </a:pPr>
            <a:r>
              <a:rPr lang="en-IE" sz="2400" dirty="0"/>
              <a:t>August 2020: 	Discussion paper on asset condition indicators / working 				through the detail!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Symbol" panose="05050102010706020507" pitchFamily="18" charset="2"/>
              <a:buChar char=""/>
            </a:pPr>
            <a:r>
              <a:rPr lang="en-IE" sz="2400" dirty="0"/>
              <a:t>March 2022:	Overview of core accounts for each catchment (extent, 				condition, services, benefits); Economic impact assessments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Symbol" panose="05050102010706020507" pitchFamily="18" charset="2"/>
              <a:buChar char=""/>
            </a:pPr>
            <a:r>
              <a:rPr lang="en-IE" sz="2400" dirty="0"/>
              <a:t>March 2023:	Project 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50CE4-7CE3-4DF5-A414-FA655E27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5893468"/>
            <a:ext cx="2090316" cy="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9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EA21-9BC0-4AC0-9E27-1DEBA42F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C66C-CB67-4BFC-AD93-9BD8B793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800" y="2286000"/>
            <a:ext cx="5522537" cy="1158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https://www.incaseproject.com/</a:t>
            </a:r>
            <a:r>
              <a:rPr lang="en-I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IE" sz="3200" dirty="0" err="1">
                <a:solidFill>
                  <a:schemeClr val="accent1">
                    <a:lumMod val="75000"/>
                  </a:schemeClr>
                </a:solidFill>
              </a:rPr>
              <a:t>IncaseProject</a:t>
            </a:r>
            <a:r>
              <a:rPr lang="en-I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1492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75F97852F6945935FAC108CF9966E" ma:contentTypeVersion="10" ma:contentTypeDescription="Create a new document." ma:contentTypeScope="" ma:versionID="ce9105020d7d7637dcd1adc67e831c6b">
  <xsd:schema xmlns:xsd="http://www.w3.org/2001/XMLSchema" xmlns:xs="http://www.w3.org/2001/XMLSchema" xmlns:p="http://schemas.microsoft.com/office/2006/metadata/properties" xmlns:ns3="184bcb5f-9386-4181-97d0-5356d3f8f049" xmlns:ns4="3c7e0cf3-e177-4f37-9293-967d79e60988" targetNamespace="http://schemas.microsoft.com/office/2006/metadata/properties" ma:root="true" ma:fieldsID="6be4319b2bb9cb922ef0f6be9102715f" ns3:_="" ns4:_="">
    <xsd:import namespace="184bcb5f-9386-4181-97d0-5356d3f8f049"/>
    <xsd:import namespace="3c7e0cf3-e177-4f37-9293-967d79e60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bcb5f-9386-4181-97d0-5356d3f8f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e0cf3-e177-4f37-9293-967d79e60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FBA52-8A42-472C-8ACC-AC57B8816061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c7e0cf3-e177-4f37-9293-967d79e60988"/>
    <ds:schemaRef ds:uri="184bcb5f-9386-4181-97d0-5356d3f8f049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F9FFBB-DEA7-47EC-A034-6AFD0E9CB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4DAB9-54AA-47D0-8A3C-2AC8DFC55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bcb5f-9386-4181-97d0-5356d3f8f049"/>
    <ds:schemaRef ds:uri="3c7e0cf3-e177-4f37-9293-967d79e60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192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Tw Cen MT</vt:lpstr>
      <vt:lpstr>Tw Cen MT Condensed</vt:lpstr>
      <vt:lpstr>Wingdings 3</vt:lpstr>
      <vt:lpstr>1_Office Theme</vt:lpstr>
      <vt:lpstr>Integral</vt:lpstr>
      <vt:lpstr>INCASE Irish Natural Capital  Accounting for Sustainable Environments  </vt:lpstr>
      <vt:lpstr>Workshop agenda</vt:lpstr>
      <vt:lpstr>INCASE overview</vt:lpstr>
      <vt:lpstr>PowerPoint Presentation</vt:lpstr>
      <vt:lpstr>Drivers</vt:lpstr>
      <vt:lpstr>www.incaseproject.com 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INCASE Irish Natural Capital Accounting for Sustainable Environments</dc:title>
  <dc:creator>Catherine Farrell</dc:creator>
  <cp:lastModifiedBy>Catherine Farrell</cp:lastModifiedBy>
  <cp:revision>4</cp:revision>
  <dcterms:created xsi:type="dcterms:W3CDTF">2020-01-16T10:31:48Z</dcterms:created>
  <dcterms:modified xsi:type="dcterms:W3CDTF">2020-01-22T16:49:37Z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0x01010095375F97852F6945935FAC108CF9966E</vt:lpwstr>
  </property>
</Properties>
</file>